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5" r:id="rId3"/>
  </p:sldMasterIdLst>
  <p:notesMasterIdLst>
    <p:notesMasterId r:id="rId18"/>
  </p:notesMasterIdLst>
  <p:sldIdLst>
    <p:sldId id="445" r:id="rId4"/>
    <p:sldId id="478" r:id="rId5"/>
    <p:sldId id="481" r:id="rId6"/>
    <p:sldId id="257" r:id="rId7"/>
    <p:sldId id="259" r:id="rId8"/>
    <p:sldId id="260" r:id="rId9"/>
    <p:sldId id="261" r:id="rId10"/>
    <p:sldId id="267" r:id="rId11"/>
    <p:sldId id="268" r:id="rId12"/>
    <p:sldId id="286" r:id="rId13"/>
    <p:sldId id="270" r:id="rId14"/>
    <p:sldId id="271" r:id="rId15"/>
    <p:sldId id="272" r:id="rId16"/>
    <p:sldId id="480" r:id="rId17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34" y="10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5%20-%20&#922;&#972;&#961;&#953;&#957;&#952;&#959;&#962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Sheet1!$A$5:$A$25</c:f>
              <c:strCache>
                <c:ptCount val="21"/>
                <c:pt idx="0">
                  <c:v>(ΔΓ/ΔΑ)</c:v>
                </c:pt>
                <c:pt idx="1">
                  <c:v>Το Μεταναστευτικό</c:v>
                </c:pt>
                <c:pt idx="2">
                  <c:v>Κοινωνικές Δομές (ΚΑΠΗ, Παιδικές Χαρές)</c:v>
                </c:pt>
                <c:pt idx="3">
                  <c:v>Διαφθορά</c:v>
                </c:pt>
                <c:pt idx="4">
                  <c:v>Κατάσταση σχολείων</c:v>
                </c:pt>
                <c:pt idx="5">
                  <c:v>Αθλητικές εγκαταστάσεις</c:v>
                </c:pt>
                <c:pt idx="6">
                  <c:v>Τόνωση της τοπικής αγοράς</c:v>
                </c:pt>
                <c:pt idx="7">
                  <c:v>Χώροι αναψυχής</c:v>
                </c:pt>
                <c:pt idx="8">
                  <c:v>Δομές Υγείας / Νοσοκομεία</c:v>
                </c:pt>
                <c:pt idx="9">
                  <c:v>Πολιτιστικές υποδομές/ δραστηριότητα</c:v>
                </c:pt>
                <c:pt idx="10">
                  <c:v>Οικονομικά</c:v>
                </c:pt>
                <c:pt idx="11">
                  <c:v>Ανάπτυξη / ανεργία</c:v>
                </c:pt>
                <c:pt idx="12">
                  <c:v>Συγκοινωνίες</c:v>
                </c:pt>
                <c:pt idx="13">
                  <c:v>Εγκληματικότητα</c:v>
                </c:pt>
                <c:pt idx="14">
                  <c:v>Κατάσταση Πλατειών, Παιδικών Χαρών</c:v>
                </c:pt>
                <c:pt idx="15">
                  <c:v>Αδέσποτα</c:v>
                </c:pt>
                <c:pt idx="16">
                  <c:v>Συντήρηση, ανάπτυξη πρασίνου</c:v>
                </c:pt>
                <c:pt idx="17">
                  <c:v>Κυκλοφοριακό/ Στάθμευση/ Παρκινγκ</c:v>
                </c:pt>
                <c:pt idx="18">
                  <c:v>Κατάσταση οδικού δικτύου</c:v>
                </c:pt>
                <c:pt idx="19">
                  <c:v>Ύδρευση/ Αποχέτευση</c:v>
                </c:pt>
                <c:pt idx="20">
                  <c:v>Καθαριότητα</c:v>
                </c:pt>
              </c:strCache>
            </c:strRef>
          </c:cat>
          <c:val>
            <c:numRef>
              <c:f>Sheet1!$C$5:$C$25</c:f>
              <c:numCache>
                <c:formatCode>0.0</c:formatCode>
                <c:ptCount val="21"/>
                <c:pt idx="0">
                  <c:v>12.353357416856038</c:v>
                </c:pt>
                <c:pt idx="1">
                  <c:v>0.391046888384047</c:v>
                </c:pt>
                <c:pt idx="2">
                  <c:v>0.43573796134222376</c:v>
                </c:pt>
                <c:pt idx="3">
                  <c:v>0.94596104428140892</c:v>
                </c:pt>
                <c:pt idx="4">
                  <c:v>1.0986555435551797</c:v>
                </c:pt>
                <c:pt idx="5">
                  <c:v>1.121001080034268</c:v>
                </c:pt>
                <c:pt idx="6">
                  <c:v>1.1321738482738124</c:v>
                </c:pt>
                <c:pt idx="7">
                  <c:v>1.1992104577110774</c:v>
                </c:pt>
                <c:pt idx="8">
                  <c:v>1.3407321887453041</c:v>
                </c:pt>
                <c:pt idx="9">
                  <c:v>1.3705262373840885</c:v>
                </c:pt>
                <c:pt idx="10">
                  <c:v>1.4729432795799102</c:v>
                </c:pt>
                <c:pt idx="11">
                  <c:v>1.8062641987263122</c:v>
                </c:pt>
                <c:pt idx="12">
                  <c:v>2.0893076607947649</c:v>
                </c:pt>
                <c:pt idx="13">
                  <c:v>2.7782950355666576</c:v>
                </c:pt>
                <c:pt idx="14">
                  <c:v>3.1581691557111604</c:v>
                </c:pt>
                <c:pt idx="15">
                  <c:v>4.0892331756731757</c:v>
                </c:pt>
                <c:pt idx="16">
                  <c:v>7.8563182004394969</c:v>
                </c:pt>
                <c:pt idx="17">
                  <c:v>8.7482775315631063</c:v>
                </c:pt>
                <c:pt idx="18">
                  <c:v>12.612193214405478</c:v>
                </c:pt>
                <c:pt idx="19">
                  <c:v>22.393951808126399</c:v>
                </c:pt>
                <c:pt idx="20">
                  <c:v>42.797288741573873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CF-4832-B7D5-E0542AC91A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3111680"/>
        <c:axId val="143113600"/>
        <c:axId val="0"/>
      </c:bar3DChart>
      <c:catAx>
        <c:axId val="14311168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43113600"/>
        <c:crosses val="autoZero"/>
        <c:auto val="1"/>
        <c:lblAlgn val="ctr"/>
        <c:lblOffset val="100"/>
        <c:noMultiLvlLbl val="0"/>
      </c:catAx>
      <c:valAx>
        <c:axId val="143113600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43111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Sheet1!$B$261:$B$270</c:f>
              <c:strCache>
                <c:ptCount val="10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ΠΛΕΥΣΗ ΕΛΕΥΘΕΡΙΑΣ</c:v>
                </c:pt>
                <c:pt idx="7">
                  <c:v>ΝΙΚΗ</c:v>
                </c:pt>
                <c:pt idx="8">
                  <c:v>ΑΛΛΟ</c:v>
                </c:pt>
                <c:pt idx="9">
                  <c:v>ΑΝΑΠΟΦΑΣΙΣΤΟΙ</c:v>
                </c:pt>
              </c:strCache>
            </c:strRef>
          </c:cat>
          <c:val>
            <c:numRef>
              <c:f>Sheet1!$E$261:$E$270</c:f>
              <c:numCache>
                <c:formatCode>0.0</c:formatCode>
                <c:ptCount val="10"/>
                <c:pt idx="0">
                  <c:v>39.502259971015945</c:v>
                </c:pt>
                <c:pt idx="1">
                  <c:v>16.895829234914892</c:v>
                </c:pt>
                <c:pt idx="2">
                  <c:v>12.064071370640713</c:v>
                </c:pt>
                <c:pt idx="3">
                  <c:v>3.5482562854825628</c:v>
                </c:pt>
                <c:pt idx="4">
                  <c:v>3.1427412814274129</c:v>
                </c:pt>
                <c:pt idx="5">
                  <c:v>1.5206812652068127</c:v>
                </c:pt>
                <c:pt idx="6">
                  <c:v>2.6358475263584751</c:v>
                </c:pt>
                <c:pt idx="7">
                  <c:v>3.0413625304136254</c:v>
                </c:pt>
                <c:pt idx="8">
                  <c:v>4.9675587996755883</c:v>
                </c:pt>
                <c:pt idx="9">
                  <c:v>12.672343876723438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51-462A-BAFC-C28976749A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8548608"/>
        <c:axId val="188551936"/>
        <c:axId val="0"/>
      </c:bar3DChart>
      <c:catAx>
        <c:axId val="188548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8551936"/>
        <c:crosses val="autoZero"/>
        <c:auto val="1"/>
        <c:lblAlgn val="ctr"/>
        <c:lblOffset val="100"/>
        <c:noMultiLvlLbl val="0"/>
      </c:catAx>
      <c:valAx>
        <c:axId val="18855193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88548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/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Sheet1!$B$37</c:f>
              <c:strCache>
                <c:ptCount val="1"/>
                <c:pt idx="0">
                  <c:v>ΠΟΛΥ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Sheet1!$A$38:$A$53</c:f>
              <c:strCache>
                <c:ptCount val="16"/>
                <c:pt idx="0">
                  <c:v>Λιμενικό ταμείο</c:v>
                </c:pt>
                <c:pt idx="1">
                  <c:v>Τοπική Ανάπτυξη/ Ανεργία</c:v>
                </c:pt>
                <c:pt idx="2">
                  <c:v>Πολεοδομία</c:v>
                </c:pt>
                <c:pt idx="3">
                  <c:v>Κατάσταση Συγκοινωνιών, Κυκλοφοριακό</c:v>
                </c:pt>
                <c:pt idx="4">
                  <c:v>Τομέας πρασίνου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</c:v>
                </c:pt>
                <c:pt idx="7">
                  <c:v>Έργα/ νέες παρεμβάσεις</c:v>
                </c:pt>
                <c:pt idx="8">
                  <c:v>Αθλητισμός- γήπεδα</c:v>
                </c:pt>
                <c:pt idx="9">
                  <c:v>Τουρισμός</c:v>
                </c:pt>
                <c:pt idx="10">
                  <c:v>Κοινωνική Πολιτική</c:v>
                </c:pt>
                <c:pt idx="11">
                  <c:v>Καθαριότητα/ Περιβάλλον</c:v>
                </c:pt>
                <c:pt idx="12">
                  <c:v>Πολιτική προστασία</c:v>
                </c:pt>
                <c:pt idx="13">
                  <c:v>Ηλεκτρονικές υπηρεσίες εξυπηρέτησης</c:v>
                </c:pt>
                <c:pt idx="14">
                  <c:v>Πολιτιστικές εκδηλώσεις</c:v>
                </c:pt>
                <c:pt idx="15">
                  <c:v>Ύδρευση – αποχέτευση</c:v>
                </c:pt>
              </c:strCache>
            </c:strRef>
          </c:cat>
          <c:val>
            <c:numRef>
              <c:f>Sheet1!$B$38:$B$53</c:f>
              <c:numCache>
                <c:formatCode>0.0</c:formatCode>
                <c:ptCount val="16"/>
                <c:pt idx="0">
                  <c:v>2.6330490484525777</c:v>
                </c:pt>
                <c:pt idx="1">
                  <c:v>4.8564299281218526</c:v>
                </c:pt>
                <c:pt idx="2">
                  <c:v>5.6366615768500177</c:v>
                </c:pt>
                <c:pt idx="3">
                  <c:v>4.1897880898290536</c:v>
                </c:pt>
                <c:pt idx="4">
                  <c:v>6.3684778965401598</c:v>
                </c:pt>
                <c:pt idx="5">
                  <c:v>7.8358347920002966</c:v>
                </c:pt>
                <c:pt idx="6">
                  <c:v>7.1077427283900025</c:v>
                </c:pt>
                <c:pt idx="7">
                  <c:v>5.2363040482663559</c:v>
                </c:pt>
                <c:pt idx="8">
                  <c:v>6.1189527391903402</c:v>
                </c:pt>
                <c:pt idx="9">
                  <c:v>10.247290603701911</c:v>
                </c:pt>
                <c:pt idx="10">
                  <c:v>6.7613869129641309</c:v>
                </c:pt>
                <c:pt idx="11">
                  <c:v>8.6123421846486234</c:v>
                </c:pt>
                <c:pt idx="12">
                  <c:v>7.5174108971732885</c:v>
                </c:pt>
                <c:pt idx="13">
                  <c:v>10.565714498528921</c:v>
                </c:pt>
                <c:pt idx="14">
                  <c:v>11.87665263863544</c:v>
                </c:pt>
                <c:pt idx="15">
                  <c:v>13.452012960411176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93-466E-9C1B-507CC7C33001}"/>
            </c:ext>
          </c:extLst>
        </c:ser>
        <c:ser>
          <c:idx val="1"/>
          <c:order val="1"/>
          <c:tx>
            <c:strRef>
              <c:f>Sheet1!$C$37</c:f>
              <c:strCache>
                <c:ptCount val="1"/>
                <c:pt idx="0">
                  <c:v>ΑΡΚΕΤΑ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Sheet1!$A$38:$A$53</c:f>
              <c:strCache>
                <c:ptCount val="16"/>
                <c:pt idx="0">
                  <c:v>Λιμενικό ταμείο</c:v>
                </c:pt>
                <c:pt idx="1">
                  <c:v>Τοπική Ανάπτυξη/ Ανεργία</c:v>
                </c:pt>
                <c:pt idx="2">
                  <c:v>Πολεοδομία</c:v>
                </c:pt>
                <c:pt idx="3">
                  <c:v>Κατάσταση Συγκοινωνιών, Κυκλοφοριακό</c:v>
                </c:pt>
                <c:pt idx="4">
                  <c:v>Τομέας πρασίνου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</c:v>
                </c:pt>
                <c:pt idx="7">
                  <c:v>Έργα/ νέες παρεμβάσεις</c:v>
                </c:pt>
                <c:pt idx="8">
                  <c:v>Αθλητισμός- γήπεδα</c:v>
                </c:pt>
                <c:pt idx="9">
                  <c:v>Τουρισμός</c:v>
                </c:pt>
                <c:pt idx="10">
                  <c:v>Κοινωνική Πολιτική</c:v>
                </c:pt>
                <c:pt idx="11">
                  <c:v>Καθαριότητα/ Περιβάλλον</c:v>
                </c:pt>
                <c:pt idx="12">
                  <c:v>Πολιτική προστασία</c:v>
                </c:pt>
                <c:pt idx="13">
                  <c:v>Ηλεκτρονικές υπηρεσίες εξυπηρέτησης</c:v>
                </c:pt>
                <c:pt idx="14">
                  <c:v>Πολιτιστικές εκδηλώσεις</c:v>
                </c:pt>
                <c:pt idx="15">
                  <c:v>Ύδρευση – αποχέτευση</c:v>
                </c:pt>
              </c:strCache>
            </c:strRef>
          </c:cat>
          <c:val>
            <c:numRef>
              <c:f>Sheet1!$C$38:$C$53</c:f>
              <c:numCache>
                <c:formatCode>0.0</c:formatCode>
                <c:ptCount val="16"/>
                <c:pt idx="0">
                  <c:v>9.7538266731220773</c:v>
                </c:pt>
                <c:pt idx="1">
                  <c:v>17.444415478008281</c:v>
                </c:pt>
                <c:pt idx="2">
                  <c:v>19.693866150236506</c:v>
                </c:pt>
                <c:pt idx="3">
                  <c:v>25.228110684890698</c:v>
                </c:pt>
                <c:pt idx="4">
                  <c:v>24.559606718557976</c:v>
                </c:pt>
                <c:pt idx="5">
                  <c:v>25.144314923094118</c:v>
                </c:pt>
                <c:pt idx="6">
                  <c:v>26.334214740605564</c:v>
                </c:pt>
                <c:pt idx="7">
                  <c:v>28.836914826263452</c:v>
                </c:pt>
                <c:pt idx="8">
                  <c:v>28.105098506573292</c:v>
                </c:pt>
                <c:pt idx="9">
                  <c:v>24.285873896689139</c:v>
                </c:pt>
                <c:pt idx="10">
                  <c:v>28.42538452944023</c:v>
                </c:pt>
                <c:pt idx="11">
                  <c:v>29.417898774719742</c:v>
                </c:pt>
                <c:pt idx="12">
                  <c:v>32.335853413280667</c:v>
                </c:pt>
                <c:pt idx="13">
                  <c:v>32.069569103571553</c:v>
                </c:pt>
                <c:pt idx="14">
                  <c:v>35.505195337231356</c:v>
                </c:pt>
                <c:pt idx="15">
                  <c:v>46.031805146921855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93-466E-9C1B-507CC7C33001}"/>
            </c:ext>
          </c:extLst>
        </c:ser>
        <c:ser>
          <c:idx val="2"/>
          <c:order val="2"/>
          <c:tx>
            <c:strRef>
              <c:f>Sheet1!$D$37</c:f>
              <c:strCache>
                <c:ptCount val="1"/>
                <c:pt idx="0">
                  <c:v>ΛΙΓΟ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Sheet1!$A$38:$A$53</c:f>
              <c:strCache>
                <c:ptCount val="16"/>
                <c:pt idx="0">
                  <c:v>Λιμενικό ταμείο</c:v>
                </c:pt>
                <c:pt idx="1">
                  <c:v>Τοπική Ανάπτυξη/ Ανεργία</c:v>
                </c:pt>
                <c:pt idx="2">
                  <c:v>Πολεοδομία</c:v>
                </c:pt>
                <c:pt idx="3">
                  <c:v>Κατάσταση Συγκοινωνιών, Κυκλοφοριακό</c:v>
                </c:pt>
                <c:pt idx="4">
                  <c:v>Τομέας πρασίνου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</c:v>
                </c:pt>
                <c:pt idx="7">
                  <c:v>Έργα/ νέες παρεμβάσεις</c:v>
                </c:pt>
                <c:pt idx="8">
                  <c:v>Αθλητισμός- γήπεδα</c:v>
                </c:pt>
                <c:pt idx="9">
                  <c:v>Τουρισμός</c:v>
                </c:pt>
                <c:pt idx="10">
                  <c:v>Κοινωνική Πολιτική</c:v>
                </c:pt>
                <c:pt idx="11">
                  <c:v>Καθαριότητα/ Περιβάλλον</c:v>
                </c:pt>
                <c:pt idx="12">
                  <c:v>Πολιτική προστασία</c:v>
                </c:pt>
                <c:pt idx="13">
                  <c:v>Ηλεκτρονικές υπηρεσίες εξυπηρέτησης</c:v>
                </c:pt>
                <c:pt idx="14">
                  <c:v>Πολιτιστικές εκδηλώσεις</c:v>
                </c:pt>
                <c:pt idx="15">
                  <c:v>Ύδρευση – αποχέτευση</c:v>
                </c:pt>
              </c:strCache>
            </c:strRef>
          </c:cat>
          <c:val>
            <c:numRef>
              <c:f>Sheet1!$D$38:$D$53</c:f>
              <c:numCache>
                <c:formatCode>0.0</c:formatCode>
                <c:ptCount val="16"/>
                <c:pt idx="0">
                  <c:v>7.4019589586980201</c:v>
                </c:pt>
                <c:pt idx="1">
                  <c:v>25.012103832259502</c:v>
                </c:pt>
                <c:pt idx="2">
                  <c:v>21.15005027745709</c:v>
                </c:pt>
                <c:pt idx="3">
                  <c:v>26.367733045324197</c:v>
                </c:pt>
                <c:pt idx="4">
                  <c:v>25.567017988156863</c:v>
                </c:pt>
                <c:pt idx="5">
                  <c:v>19.064466872742173</c:v>
                </c:pt>
                <c:pt idx="6">
                  <c:v>28.367658560202589</c:v>
                </c:pt>
                <c:pt idx="7">
                  <c:v>29.011954862016303</c:v>
                </c:pt>
                <c:pt idx="8">
                  <c:v>23.967450001862137</c:v>
                </c:pt>
                <c:pt idx="9">
                  <c:v>25.229972812930608</c:v>
                </c:pt>
                <c:pt idx="10">
                  <c:v>23.892964880265176</c:v>
                </c:pt>
                <c:pt idx="11">
                  <c:v>27.332315370004839</c:v>
                </c:pt>
                <c:pt idx="12">
                  <c:v>18.679006368477907</c:v>
                </c:pt>
                <c:pt idx="13">
                  <c:v>15.893262820751566</c:v>
                </c:pt>
                <c:pt idx="14">
                  <c:v>24.621056943875463</c:v>
                </c:pt>
                <c:pt idx="15">
                  <c:v>13.591672563405476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93-466E-9C1B-507CC7C33001}"/>
            </c:ext>
          </c:extLst>
        </c:ser>
        <c:ser>
          <c:idx val="3"/>
          <c:order val="3"/>
          <c:tx>
            <c:strRef>
              <c:f>Sheet1!$E$37</c:f>
              <c:strCache>
                <c:ptCount val="1"/>
                <c:pt idx="0">
                  <c:v>ΚΑΘΟΛΟΥ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Sheet1!$A$38:$A$53</c:f>
              <c:strCache>
                <c:ptCount val="16"/>
                <c:pt idx="0">
                  <c:v>Λιμενικό ταμείο</c:v>
                </c:pt>
                <c:pt idx="1">
                  <c:v>Τοπική Ανάπτυξη/ Ανεργία</c:v>
                </c:pt>
                <c:pt idx="2">
                  <c:v>Πολεοδομία</c:v>
                </c:pt>
                <c:pt idx="3">
                  <c:v>Κατάσταση Συγκοινωνιών, Κυκλοφοριακό</c:v>
                </c:pt>
                <c:pt idx="4">
                  <c:v>Τομέας πρασίνου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</c:v>
                </c:pt>
                <c:pt idx="7">
                  <c:v>Έργα/ νέες παρεμβάσεις</c:v>
                </c:pt>
                <c:pt idx="8">
                  <c:v>Αθλητισμός- γήπεδα</c:v>
                </c:pt>
                <c:pt idx="9">
                  <c:v>Τουρισμός</c:v>
                </c:pt>
                <c:pt idx="10">
                  <c:v>Κοινωνική Πολιτική</c:v>
                </c:pt>
                <c:pt idx="11">
                  <c:v>Καθαριότητα/ Περιβάλλον</c:v>
                </c:pt>
                <c:pt idx="12">
                  <c:v>Πολιτική προστασία</c:v>
                </c:pt>
                <c:pt idx="13">
                  <c:v>Ηλεκτρονικές υπηρεσίες εξυπηρέτησης</c:v>
                </c:pt>
                <c:pt idx="14">
                  <c:v>Πολιτιστικές εκδηλώσεις</c:v>
                </c:pt>
                <c:pt idx="15">
                  <c:v>Ύδρευση – αποχέτευση</c:v>
                </c:pt>
              </c:strCache>
            </c:strRef>
          </c:cat>
          <c:val>
            <c:numRef>
              <c:f>Sheet1!$E$38:$E$53</c:f>
              <c:numCache>
                <c:formatCode>0.0</c:formatCode>
                <c:ptCount val="16"/>
                <c:pt idx="0">
                  <c:v>12.725783024840831</c:v>
                </c:pt>
                <c:pt idx="1">
                  <c:v>36.942758184052714</c:v>
                </c:pt>
                <c:pt idx="2">
                  <c:v>20.760865517112958</c:v>
                </c:pt>
                <c:pt idx="3">
                  <c:v>29.944881010018239</c:v>
                </c:pt>
                <c:pt idx="4">
                  <c:v>38.763919407098435</c:v>
                </c:pt>
                <c:pt idx="5">
                  <c:v>18.768388514394253</c:v>
                </c:pt>
                <c:pt idx="6">
                  <c:v>34.98193735801275</c:v>
                </c:pt>
                <c:pt idx="7">
                  <c:v>29.216788946407966</c:v>
                </c:pt>
                <c:pt idx="8">
                  <c:v>19.289784365572981</c:v>
                </c:pt>
                <c:pt idx="9">
                  <c:v>30.501657293955532</c:v>
                </c:pt>
                <c:pt idx="10">
                  <c:v>18.578451454322003</c:v>
                </c:pt>
                <c:pt idx="11">
                  <c:v>32.577930058470827</c:v>
                </c:pt>
                <c:pt idx="12">
                  <c:v>19.986220252504573</c:v>
                </c:pt>
                <c:pt idx="13">
                  <c:v>10.878552009236161</c:v>
                </c:pt>
                <c:pt idx="14">
                  <c:v>16.790808535994948</c:v>
                </c:pt>
                <c:pt idx="15">
                  <c:v>24.339875609846953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93-466E-9C1B-507CC7C33001}"/>
            </c:ext>
          </c:extLst>
        </c:ser>
        <c:ser>
          <c:idx val="4"/>
          <c:order val="4"/>
          <c:tx>
            <c:strRef>
              <c:f>Sheet1!$F$37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Sheet1!$A$38:$A$53</c:f>
              <c:strCache>
                <c:ptCount val="16"/>
                <c:pt idx="0">
                  <c:v>Λιμενικό ταμείο</c:v>
                </c:pt>
                <c:pt idx="1">
                  <c:v>Τοπική Ανάπτυξη/ Ανεργία</c:v>
                </c:pt>
                <c:pt idx="2">
                  <c:v>Πολεοδομία</c:v>
                </c:pt>
                <c:pt idx="3">
                  <c:v>Κατάσταση Συγκοινωνιών, Κυκλοφοριακό</c:v>
                </c:pt>
                <c:pt idx="4">
                  <c:v>Τομέας πρασίνου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</c:v>
                </c:pt>
                <c:pt idx="7">
                  <c:v>Έργα/ νέες παρεμβάσεις</c:v>
                </c:pt>
                <c:pt idx="8">
                  <c:v>Αθλητισμός- γήπεδα</c:v>
                </c:pt>
                <c:pt idx="9">
                  <c:v>Τουρισμός</c:v>
                </c:pt>
                <c:pt idx="10">
                  <c:v>Κοινωνική Πολιτική</c:v>
                </c:pt>
                <c:pt idx="11">
                  <c:v>Καθαριότητα/ Περιβάλλον</c:v>
                </c:pt>
                <c:pt idx="12">
                  <c:v>Πολιτική προστασία</c:v>
                </c:pt>
                <c:pt idx="13">
                  <c:v>Ηλεκτρονικές υπηρεσίες εξυπηρέτησης</c:v>
                </c:pt>
                <c:pt idx="14">
                  <c:v>Πολιτιστικές εκδηλώσεις</c:v>
                </c:pt>
                <c:pt idx="15">
                  <c:v>Ύδρευση – αποχέτευση</c:v>
                </c:pt>
              </c:strCache>
            </c:strRef>
          </c:cat>
          <c:val>
            <c:numRef>
              <c:f>Sheet1!$F$38:$F$53</c:f>
              <c:numCache>
                <c:formatCode>0.0</c:formatCode>
                <c:ptCount val="16"/>
                <c:pt idx="0">
                  <c:v>67.485382294886506</c:v>
                </c:pt>
                <c:pt idx="1">
                  <c:v>15.744292577557639</c:v>
                </c:pt>
                <c:pt idx="2">
                  <c:v>32.758556478343415</c:v>
                </c:pt>
                <c:pt idx="3">
                  <c:v>14.269487169937815</c:v>
                </c:pt>
                <c:pt idx="4">
                  <c:v>4.7409779896465638</c:v>
                </c:pt>
                <c:pt idx="5">
                  <c:v>29.186994897769161</c:v>
                </c:pt>
                <c:pt idx="6">
                  <c:v>3.2084466127890936</c:v>
                </c:pt>
                <c:pt idx="7">
                  <c:v>7.6980373170459213</c:v>
                </c:pt>
                <c:pt idx="8">
                  <c:v>22.518714386801246</c:v>
                </c:pt>
                <c:pt idx="9">
                  <c:v>9.7352053927228006</c:v>
                </c:pt>
                <c:pt idx="10">
                  <c:v>22.341812223008464</c:v>
                </c:pt>
                <c:pt idx="11">
                  <c:v>2.0595136121559716</c:v>
                </c:pt>
                <c:pt idx="12">
                  <c:v>21.481509068563565</c:v>
                </c:pt>
                <c:pt idx="13">
                  <c:v>30.592901567911806</c:v>
                </c:pt>
                <c:pt idx="14">
                  <c:v>11.206286544262788</c:v>
                </c:pt>
                <c:pt idx="15">
                  <c:v>2.5846337194145472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93-466E-9C1B-507CC7C330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282394624"/>
        <c:axId val="282396544"/>
        <c:axId val="0"/>
      </c:bar3DChart>
      <c:catAx>
        <c:axId val="2823946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82396544"/>
        <c:crosses val="autoZero"/>
        <c:auto val="1"/>
        <c:lblAlgn val="ctr"/>
        <c:lblOffset val="100"/>
        <c:noMultiLvlLbl val="0"/>
      </c:catAx>
      <c:valAx>
        <c:axId val="28239654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8239462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Sheet1!$A$62:$A$77</c:f>
              <c:strCache>
                <c:ptCount val="16"/>
                <c:pt idx="0">
                  <c:v>(ΔΓ/ΔΑ)</c:v>
                </c:pt>
                <c:pt idx="1">
                  <c:v>Ειδικά Πολεοδομικά σχέδια</c:v>
                </c:pt>
                <c:pt idx="2">
                  <c:v>Ηλεκτρονικές υπηρεσίες δήμου</c:v>
                </c:pt>
                <c:pt idx="3">
                  <c:v>Έργο σταθμού τρένων</c:v>
                </c:pt>
                <c:pt idx="4">
                  <c:v>Βοήθεια στο σπίτι</c:v>
                </c:pt>
                <c:pt idx="5">
                  <c:v>Πολιτιστικές – αθλητικές διοργανώσεις</c:v>
                </c:pt>
                <c:pt idx="6">
                  <c:v>Έργα οδοποιίας</c:v>
                </c:pt>
                <c:pt idx="7">
                  <c:v>Έργα πρασίνου</c:v>
                </c:pt>
                <c:pt idx="8">
                  <c:v>Φυσικό αέριο</c:v>
                </c:pt>
                <c:pt idx="9">
                  <c:v>Θέατρο Ειρήνη Παππά</c:v>
                </c:pt>
                <c:pt idx="10">
                  <c:v>Παιδικές χαρές</c:v>
                </c:pt>
                <c:pt idx="11">
                  <c:v>Τουριστική προβολή Δήμου</c:v>
                </c:pt>
                <c:pt idx="12">
                  <c:v>Έργα ύδρευσης – αποχέτευσης</c:v>
                </c:pt>
                <c:pt idx="13">
                  <c:v>Πεζοδρόμια – πλακοστρώσεις</c:v>
                </c:pt>
                <c:pt idx="14">
                  <c:v>Ανάδειξη παραλιακού μετώπου – γαλάζιες σημαίες</c:v>
                </c:pt>
                <c:pt idx="15">
                  <c:v>Αλλαγή οδοφωτισμού – led</c:v>
                </c:pt>
              </c:strCache>
            </c:strRef>
          </c:cat>
          <c:val>
            <c:numRef>
              <c:f>Sheet1!$C$62:$C$77</c:f>
              <c:numCache>
                <c:formatCode>0.0</c:formatCode>
                <c:ptCount val="16"/>
                <c:pt idx="0">
                  <c:v>22.418159472645403</c:v>
                </c:pt>
                <c:pt idx="1">
                  <c:v>0.90499422740308078</c:v>
                </c:pt>
                <c:pt idx="2">
                  <c:v>2.2010353431902083</c:v>
                </c:pt>
                <c:pt idx="3">
                  <c:v>3.1842389482700986</c:v>
                </c:pt>
                <c:pt idx="4">
                  <c:v>3.2270678931883499</c:v>
                </c:pt>
                <c:pt idx="5">
                  <c:v>3.2549998137872107</c:v>
                </c:pt>
                <c:pt idx="6">
                  <c:v>3.8881233473613812</c:v>
                </c:pt>
                <c:pt idx="7">
                  <c:v>3.9998510297568246</c:v>
                </c:pt>
                <c:pt idx="8">
                  <c:v>5.2251312800268366</c:v>
                </c:pt>
                <c:pt idx="9">
                  <c:v>5.4262411083386315</c:v>
                </c:pt>
                <c:pt idx="10">
                  <c:v>6.4094447134185222</c:v>
                </c:pt>
                <c:pt idx="11">
                  <c:v>7.9736322669547128</c:v>
                </c:pt>
                <c:pt idx="12">
                  <c:v>8.8320732933596933</c:v>
                </c:pt>
                <c:pt idx="13">
                  <c:v>10.236117835462416</c:v>
                </c:pt>
                <c:pt idx="14">
                  <c:v>13.215522699340868</c:v>
                </c:pt>
                <c:pt idx="15">
                  <c:v>17.220960113217458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B7-426A-8B9A-3D40781F55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8955264"/>
        <c:axId val="168961152"/>
        <c:axId val="0"/>
      </c:bar3DChart>
      <c:catAx>
        <c:axId val="1689552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68961152"/>
        <c:crosses val="autoZero"/>
        <c:auto val="1"/>
        <c:lblAlgn val="ctr"/>
        <c:lblOffset val="100"/>
        <c:noMultiLvlLbl val="0"/>
      </c:catAx>
      <c:valAx>
        <c:axId val="16896115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68955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Sheet1!$B$87</c:f>
              <c:strCache>
                <c:ptCount val="1"/>
                <c:pt idx="0">
                  <c:v>ΝΑΙ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Sheet1!$A$88:$A$100</c:f>
              <c:strCache>
                <c:ptCount val="13"/>
                <c:pt idx="0">
                  <c:v>...έχει αξιόλογους συνεργάτες</c:v>
                </c:pt>
                <c:pt idx="1">
                  <c:v>...έχει σχέδιο</c:v>
                </c:pt>
                <c:pt idx="2">
                  <c:v>...είναι συνεπής, τηρεί τις υποσχέσεις του</c:v>
                </c:pt>
                <c:pt idx="3">
                  <c:v>...είναι αποτελεσματικός</c:v>
                </c:pt>
                <c:pt idx="4">
                  <c:v>...είναι ειλικρινής</c:v>
                </c:pt>
                <c:pt idx="5">
                  <c:v>...είναι μεθοδικός, δίνει λύσεις</c:v>
                </c:pt>
                <c:pt idx="6">
                  <c:v>...είναι κοντά στους δημότες</c:v>
                </c:pt>
                <c:pt idx="7">
                  <c:v>...έχει όραμα και ιδέες</c:v>
                </c:pt>
                <c:pt idx="8">
                  <c:v>...είναι συγκεντρωτικός</c:v>
                </c:pt>
                <c:pt idx="9">
                  <c:v>...εμπνέει εμπιστοσύνη</c:v>
                </c:pt>
                <c:pt idx="10">
                  <c:v>...είναι σύγχρονος</c:v>
                </c:pt>
                <c:pt idx="11">
                  <c:v>...έχει ηγετικά προσόντα</c:v>
                </c:pt>
                <c:pt idx="12">
                  <c:v>...είναι έντιμος</c:v>
                </c:pt>
              </c:strCache>
            </c:strRef>
          </c:cat>
          <c:val>
            <c:numRef>
              <c:f>Sheet1!$B$88:$B$100</c:f>
              <c:numCache>
                <c:formatCode>0.0</c:formatCode>
                <c:ptCount val="13"/>
                <c:pt idx="0">
                  <c:v>20.928457040706128</c:v>
                </c:pt>
                <c:pt idx="1">
                  <c:v>27.522252430077074</c:v>
                </c:pt>
                <c:pt idx="2">
                  <c:v>26.410561990242435</c:v>
                </c:pt>
                <c:pt idx="3">
                  <c:v>28.235447469367973</c:v>
                </c:pt>
                <c:pt idx="4">
                  <c:v>28.038061897136039</c:v>
                </c:pt>
                <c:pt idx="5">
                  <c:v>29.464451975717825</c:v>
                </c:pt>
                <c:pt idx="6">
                  <c:v>31.233473613645643</c:v>
                </c:pt>
                <c:pt idx="7">
                  <c:v>29.702804364828086</c:v>
                </c:pt>
                <c:pt idx="8">
                  <c:v>32.307921492681821</c:v>
                </c:pt>
                <c:pt idx="9">
                  <c:v>32.423373431157088</c:v>
                </c:pt>
                <c:pt idx="10">
                  <c:v>36.045212468809304</c:v>
                </c:pt>
                <c:pt idx="11">
                  <c:v>33.864660534058295</c:v>
                </c:pt>
                <c:pt idx="12">
                  <c:v>36.255632937320733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86-4127-832D-39193739ABDB}"/>
            </c:ext>
          </c:extLst>
        </c:ser>
        <c:ser>
          <c:idx val="1"/>
          <c:order val="1"/>
          <c:tx>
            <c:strRef>
              <c:f>Sheet1!$C$87</c:f>
              <c:strCache>
                <c:ptCount val="1"/>
                <c:pt idx="0">
                  <c:v>ΜΑΛΛΟΝ ΝΑΙ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Sheet1!$A$88:$A$100</c:f>
              <c:strCache>
                <c:ptCount val="13"/>
                <c:pt idx="0">
                  <c:v>...έχει αξιόλογους συνεργάτες</c:v>
                </c:pt>
                <c:pt idx="1">
                  <c:v>...έχει σχέδιο</c:v>
                </c:pt>
                <c:pt idx="2">
                  <c:v>...είναι συνεπής, τηρεί τις υποσχέσεις του</c:v>
                </c:pt>
                <c:pt idx="3">
                  <c:v>...είναι αποτελεσματικός</c:v>
                </c:pt>
                <c:pt idx="4">
                  <c:v>...είναι ειλικρινής</c:v>
                </c:pt>
                <c:pt idx="5">
                  <c:v>...είναι μεθοδικός, δίνει λύσεις</c:v>
                </c:pt>
                <c:pt idx="6">
                  <c:v>...είναι κοντά στους δημότες</c:v>
                </c:pt>
                <c:pt idx="7">
                  <c:v>...έχει όραμα και ιδέες</c:v>
                </c:pt>
                <c:pt idx="8">
                  <c:v>...είναι συγκεντρωτικός</c:v>
                </c:pt>
                <c:pt idx="9">
                  <c:v>...εμπνέει εμπιστοσύνη</c:v>
                </c:pt>
                <c:pt idx="10">
                  <c:v>...είναι σύγχρονος</c:v>
                </c:pt>
                <c:pt idx="11">
                  <c:v>...έχει ηγετικά προσόντα</c:v>
                </c:pt>
                <c:pt idx="12">
                  <c:v>...είναι έντιμος</c:v>
                </c:pt>
              </c:strCache>
            </c:strRef>
          </c:cat>
          <c:val>
            <c:numRef>
              <c:f>Sheet1!$C$88:$C$100</c:f>
              <c:numCache>
                <c:formatCode>0.0</c:formatCode>
                <c:ptCount val="13"/>
                <c:pt idx="0">
                  <c:v>20.716174444154785</c:v>
                </c:pt>
                <c:pt idx="1">
                  <c:v>17.969535585266854</c:v>
                </c:pt>
                <c:pt idx="2">
                  <c:v>21.068116643700435</c:v>
                </c:pt>
                <c:pt idx="3">
                  <c:v>19.438754608766914</c:v>
                </c:pt>
                <c:pt idx="4">
                  <c:v>20.151949648057805</c:v>
                </c:pt>
                <c:pt idx="5">
                  <c:v>18.919220885628107</c:v>
                </c:pt>
                <c:pt idx="6">
                  <c:v>17.703251275557719</c:v>
                </c:pt>
                <c:pt idx="7">
                  <c:v>19.308405645972229</c:v>
                </c:pt>
                <c:pt idx="8">
                  <c:v>17.148337119660361</c:v>
                </c:pt>
                <c:pt idx="9">
                  <c:v>19.343786078730794</c:v>
                </c:pt>
                <c:pt idx="10">
                  <c:v>18.209750102417061</c:v>
                </c:pt>
                <c:pt idx="11">
                  <c:v>20.982458753863931</c:v>
                </c:pt>
                <c:pt idx="12">
                  <c:v>21.423783099325924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86-4127-832D-39193739ABDB}"/>
            </c:ext>
          </c:extLst>
        </c:ser>
        <c:ser>
          <c:idx val="2"/>
          <c:order val="2"/>
          <c:tx>
            <c:strRef>
              <c:f>Sheet1!$D$87</c:f>
              <c:strCache>
                <c:ptCount val="1"/>
                <c:pt idx="0">
                  <c:v>ΜΑΛΛΟΝ ΟΧΙ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Sheet1!$A$88:$A$100</c:f>
              <c:strCache>
                <c:ptCount val="13"/>
                <c:pt idx="0">
                  <c:v>...έχει αξιόλογους συνεργάτες</c:v>
                </c:pt>
                <c:pt idx="1">
                  <c:v>...έχει σχέδιο</c:v>
                </c:pt>
                <c:pt idx="2">
                  <c:v>...είναι συνεπής, τηρεί τις υποσχέσεις του</c:v>
                </c:pt>
                <c:pt idx="3">
                  <c:v>...είναι αποτελεσματικός</c:v>
                </c:pt>
                <c:pt idx="4">
                  <c:v>...είναι ειλικρινής</c:v>
                </c:pt>
                <c:pt idx="5">
                  <c:v>...είναι μεθοδικός, δίνει λύσεις</c:v>
                </c:pt>
                <c:pt idx="6">
                  <c:v>...είναι κοντά στους δημότες</c:v>
                </c:pt>
                <c:pt idx="7">
                  <c:v>...έχει όραμα και ιδέες</c:v>
                </c:pt>
                <c:pt idx="8">
                  <c:v>...είναι συγκεντρωτικός</c:v>
                </c:pt>
                <c:pt idx="9">
                  <c:v>...εμπνέει εμπιστοσύνη</c:v>
                </c:pt>
                <c:pt idx="10">
                  <c:v>...είναι σύγχρονος</c:v>
                </c:pt>
                <c:pt idx="11">
                  <c:v>...έχει ηγετικά προσόντα</c:v>
                </c:pt>
                <c:pt idx="12">
                  <c:v>...είναι έντιμος</c:v>
                </c:pt>
              </c:strCache>
            </c:strRef>
          </c:cat>
          <c:val>
            <c:numRef>
              <c:f>Sheet1!$D$88:$D$100</c:f>
              <c:numCache>
                <c:formatCode>0.0</c:formatCode>
                <c:ptCount val="13"/>
                <c:pt idx="0">
                  <c:v>13.725745782279988</c:v>
                </c:pt>
                <c:pt idx="1">
                  <c:v>11.677404938363567</c:v>
                </c:pt>
                <c:pt idx="2">
                  <c:v>8.9512494879147919</c:v>
                </c:pt>
                <c:pt idx="3">
                  <c:v>12.371978697255226</c:v>
                </c:pt>
                <c:pt idx="4">
                  <c:v>9.1672563405459737</c:v>
                </c:pt>
                <c:pt idx="5">
                  <c:v>11.725820267401589</c:v>
                </c:pt>
                <c:pt idx="6">
                  <c:v>11.556366615768509</c:v>
                </c:pt>
                <c:pt idx="7">
                  <c:v>10.396260846895837</c:v>
                </c:pt>
                <c:pt idx="8">
                  <c:v>8.0499795165915611</c:v>
                </c:pt>
                <c:pt idx="9">
                  <c:v>10.230531451342598</c:v>
                </c:pt>
                <c:pt idx="10">
                  <c:v>10.48005660869242</c:v>
                </c:pt>
                <c:pt idx="11">
                  <c:v>8.7724851960820853</c:v>
                </c:pt>
                <c:pt idx="12">
                  <c:v>4.5566273136940865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86-4127-832D-39193739ABDB}"/>
            </c:ext>
          </c:extLst>
        </c:ser>
        <c:ser>
          <c:idx val="3"/>
          <c:order val="3"/>
          <c:tx>
            <c:strRef>
              <c:f>Sheet1!$E$87</c:f>
              <c:strCache>
                <c:ptCount val="1"/>
                <c:pt idx="0">
                  <c:v>ΟΧΙ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Sheet1!$A$88:$A$100</c:f>
              <c:strCache>
                <c:ptCount val="13"/>
                <c:pt idx="0">
                  <c:v>...έχει αξιόλογους συνεργάτες</c:v>
                </c:pt>
                <c:pt idx="1">
                  <c:v>...έχει σχέδιο</c:v>
                </c:pt>
                <c:pt idx="2">
                  <c:v>...είναι συνεπής, τηρεί τις υποσχέσεις του</c:v>
                </c:pt>
                <c:pt idx="3">
                  <c:v>...είναι αποτελεσματικός</c:v>
                </c:pt>
                <c:pt idx="4">
                  <c:v>...είναι ειλικρινής</c:v>
                </c:pt>
                <c:pt idx="5">
                  <c:v>...είναι μεθοδικός, δίνει λύσεις</c:v>
                </c:pt>
                <c:pt idx="6">
                  <c:v>...είναι κοντά στους δημότες</c:v>
                </c:pt>
                <c:pt idx="7">
                  <c:v>...έχει όραμα και ιδέες</c:v>
                </c:pt>
                <c:pt idx="8">
                  <c:v>...είναι συγκεντρωτικός</c:v>
                </c:pt>
                <c:pt idx="9">
                  <c:v>...εμπνέει εμπιστοσύνη</c:v>
                </c:pt>
                <c:pt idx="10">
                  <c:v>...είναι σύγχρονος</c:v>
                </c:pt>
                <c:pt idx="11">
                  <c:v>...έχει ηγετικά προσόντα</c:v>
                </c:pt>
                <c:pt idx="12">
                  <c:v>...είναι έντιμος</c:v>
                </c:pt>
              </c:strCache>
            </c:strRef>
          </c:cat>
          <c:val>
            <c:numRef>
              <c:f>Sheet1!$E$88:$E$100</c:f>
              <c:numCache>
                <c:formatCode>0.0</c:formatCode>
                <c:ptCount val="13"/>
                <c:pt idx="0">
                  <c:v>22.649063349595913</c:v>
                </c:pt>
                <c:pt idx="1">
                  <c:v>22.742169751592126</c:v>
                </c:pt>
                <c:pt idx="2">
                  <c:v>26.458977319280468</c:v>
                </c:pt>
                <c:pt idx="3">
                  <c:v>24.902238277903983</c:v>
                </c:pt>
                <c:pt idx="4">
                  <c:v>21.088600052139586</c:v>
                </c:pt>
                <c:pt idx="5">
                  <c:v>23.203977505493285</c:v>
                </c:pt>
                <c:pt idx="6">
                  <c:v>27.369557930803321</c:v>
                </c:pt>
                <c:pt idx="7">
                  <c:v>21.544821421920975</c:v>
                </c:pt>
                <c:pt idx="8">
                  <c:v>16.753565975196462</c:v>
                </c:pt>
                <c:pt idx="9">
                  <c:v>25.066105545417312</c:v>
                </c:pt>
                <c:pt idx="10">
                  <c:v>19.157573274738386</c:v>
                </c:pt>
                <c:pt idx="11">
                  <c:v>20.226434769654773</c:v>
                </c:pt>
                <c:pt idx="12">
                  <c:v>14.046031805146928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86-4127-832D-39193739ABDB}"/>
            </c:ext>
          </c:extLst>
        </c:ser>
        <c:ser>
          <c:idx val="4"/>
          <c:order val="4"/>
          <c:tx>
            <c:strRef>
              <c:f>Sheet1!$F$87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Sheet1!$A$88:$A$100</c:f>
              <c:strCache>
                <c:ptCount val="13"/>
                <c:pt idx="0">
                  <c:v>...έχει αξιόλογους συνεργάτες</c:v>
                </c:pt>
                <c:pt idx="1">
                  <c:v>...έχει σχέδιο</c:v>
                </c:pt>
                <c:pt idx="2">
                  <c:v>...είναι συνεπής, τηρεί τις υποσχέσεις του</c:v>
                </c:pt>
                <c:pt idx="3">
                  <c:v>...είναι αποτελεσματικός</c:v>
                </c:pt>
                <c:pt idx="4">
                  <c:v>...είναι ειλικρινής</c:v>
                </c:pt>
                <c:pt idx="5">
                  <c:v>...είναι μεθοδικός, δίνει λύσεις</c:v>
                </c:pt>
                <c:pt idx="6">
                  <c:v>...είναι κοντά στους δημότες</c:v>
                </c:pt>
                <c:pt idx="7">
                  <c:v>...έχει όραμα και ιδέες</c:v>
                </c:pt>
                <c:pt idx="8">
                  <c:v>...είναι συγκεντρωτικός</c:v>
                </c:pt>
                <c:pt idx="9">
                  <c:v>...εμπνέει εμπιστοσύνη</c:v>
                </c:pt>
                <c:pt idx="10">
                  <c:v>...είναι σύγχρονος</c:v>
                </c:pt>
                <c:pt idx="11">
                  <c:v>...έχει ηγετικά προσόντα</c:v>
                </c:pt>
                <c:pt idx="12">
                  <c:v>...είναι έντιμος</c:v>
                </c:pt>
              </c:strCache>
            </c:strRef>
          </c:cat>
          <c:val>
            <c:numRef>
              <c:f>Sheet1!$F$88:$F$100</c:f>
              <c:numCache>
                <c:formatCode>0.0</c:formatCode>
                <c:ptCount val="13"/>
                <c:pt idx="0">
                  <c:v>21.980559383263184</c:v>
                </c:pt>
                <c:pt idx="1">
                  <c:v>20.088637294700391</c:v>
                </c:pt>
                <c:pt idx="2">
                  <c:v>17.111094558861875</c:v>
                </c:pt>
                <c:pt idx="3">
                  <c:v>15.051580946705901</c:v>
                </c:pt>
                <c:pt idx="4">
                  <c:v>21.554132062120591</c:v>
                </c:pt>
                <c:pt idx="5">
                  <c:v>16.686529365759192</c:v>
                </c:pt>
                <c:pt idx="6">
                  <c:v>12.1373505642248</c:v>
                </c:pt>
                <c:pt idx="7">
                  <c:v>19.04770772038286</c:v>
                </c:pt>
                <c:pt idx="8">
                  <c:v>25.740195895869793</c:v>
                </c:pt>
                <c:pt idx="9">
                  <c:v>12.936203493352213</c:v>
                </c:pt>
                <c:pt idx="10">
                  <c:v>16.107407545342827</c:v>
                </c:pt>
                <c:pt idx="11">
                  <c:v>16.153960746340925</c:v>
                </c:pt>
                <c:pt idx="12">
                  <c:v>23.717924844512321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86-4127-832D-39193739AB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243742592"/>
        <c:axId val="243778304"/>
        <c:axId val="0"/>
      </c:bar3DChart>
      <c:catAx>
        <c:axId val="2437425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43778304"/>
        <c:crosses val="autoZero"/>
        <c:auto val="1"/>
        <c:lblAlgn val="ctr"/>
        <c:lblOffset val="100"/>
        <c:noMultiLvlLbl val="0"/>
      </c:catAx>
      <c:valAx>
        <c:axId val="24377830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4374259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BB56-4655-9915-6DAF3DFBE61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BB56-4655-9915-6DAF3DFBE61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0-BB56-4655-9915-6DAF3DFBE612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Sheet1!$B$172:$B$177</c:f>
              <c:strCache>
                <c:ptCount val="6"/>
                <c:pt idx="0">
                  <c:v>Γκουριώτης Αλέξανδρος</c:v>
                </c:pt>
                <c:pt idx="1">
                  <c:v>Νανόπουλος Βασίλης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Τζέκου Παρασκευή (Βιβή)</c:v>
                </c:pt>
                <c:pt idx="5">
                  <c:v>ΔΓ/ΔΑ</c:v>
                </c:pt>
              </c:strCache>
            </c:strRef>
          </c:cat>
          <c:val>
            <c:numRef>
              <c:f>Sheet1!$E$172:$E$177</c:f>
              <c:numCache>
                <c:formatCode>0.0</c:formatCode>
                <c:ptCount val="6"/>
                <c:pt idx="0">
                  <c:v>1.1880376894715288</c:v>
                </c:pt>
                <c:pt idx="1">
                  <c:v>37.667125991583148</c:v>
                </c:pt>
                <c:pt idx="2">
                  <c:v>1.8062641987263055</c:v>
                </c:pt>
                <c:pt idx="3">
                  <c:v>24.704852705672067</c:v>
                </c:pt>
                <c:pt idx="4">
                  <c:v>0.1973855722319468</c:v>
                </c:pt>
                <c:pt idx="5">
                  <c:v>34.436333842315008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6B-4B82-9778-08CE51A946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4426496"/>
        <c:axId val="145128832"/>
        <c:axId val="0"/>
      </c:bar3DChart>
      <c:catAx>
        <c:axId val="144426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5128832"/>
        <c:crosses val="autoZero"/>
        <c:auto val="1"/>
        <c:lblAlgn val="ctr"/>
        <c:lblOffset val="100"/>
        <c:noMultiLvlLbl val="0"/>
      </c:catAx>
      <c:valAx>
        <c:axId val="14512883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44426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Sheet1!$B$183:$B$191</c:f>
              <c:strCache>
                <c:ptCount val="9"/>
                <c:pt idx="0">
                  <c:v>Γκουριώτης Αλέξανδρος</c:v>
                </c:pt>
                <c:pt idx="1">
                  <c:v>Νανόπουλος Βασίλης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Τζέκου Παρασκευή (Βιβή)</c:v>
                </c:pt>
                <c:pt idx="5">
                  <c:v>Λευκό/ Άκυρο</c:v>
                </c:pt>
                <c:pt idx="6">
                  <c:v>Αποχή</c:v>
                </c:pt>
                <c:pt idx="7">
                  <c:v>Δεν έχω αποφασίσει</c:v>
                </c:pt>
                <c:pt idx="8">
                  <c:v>ΔΓ/ΔΑ</c:v>
                </c:pt>
              </c:strCache>
            </c:strRef>
          </c:cat>
          <c:val>
            <c:numRef>
              <c:f>Sheet1!$E$183:$E$191</c:f>
              <c:numCache>
                <c:formatCode>0.0</c:formatCode>
                <c:ptCount val="9"/>
                <c:pt idx="0">
                  <c:v>4.5920077464526452</c:v>
                </c:pt>
                <c:pt idx="1">
                  <c:v>31.69155711146697</c:v>
                </c:pt>
                <c:pt idx="2">
                  <c:v>6.7855945774831472</c:v>
                </c:pt>
                <c:pt idx="3">
                  <c:v>20.056981118021696</c:v>
                </c:pt>
                <c:pt idx="4">
                  <c:v>2.3686268667833601</c:v>
                </c:pt>
                <c:pt idx="5">
                  <c:v>0.21042046851141483</c:v>
                </c:pt>
                <c:pt idx="6">
                  <c:v>2.2550370563479945</c:v>
                </c:pt>
                <c:pt idx="7">
                  <c:v>26.166623217012404</c:v>
                </c:pt>
                <c:pt idx="8">
                  <c:v>5.873151837920374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6D-4B47-99A4-8B589EB22D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8834560"/>
        <c:axId val="243779456"/>
        <c:axId val="0"/>
      </c:bar3DChart>
      <c:catAx>
        <c:axId val="168834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43779456"/>
        <c:crosses val="autoZero"/>
        <c:auto val="1"/>
        <c:lblAlgn val="ctr"/>
        <c:lblOffset val="100"/>
        <c:noMultiLvlLbl val="0"/>
      </c:catAx>
      <c:valAx>
        <c:axId val="24377945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8834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Sheet1!$B$195:$B$201</c:f>
              <c:strCache>
                <c:ptCount val="7"/>
                <c:pt idx="0">
                  <c:v>Γκουριώτης Αλέξανδρος</c:v>
                </c:pt>
                <c:pt idx="1">
                  <c:v>Νανόπουλος Βασίλης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Τζέκου Παρασκευή (Βιβή)</c:v>
                </c:pt>
                <c:pt idx="5">
                  <c:v>Δεν έχω αποφασίσει</c:v>
                </c:pt>
                <c:pt idx="6">
                  <c:v>ΔΓ/ΔΑ</c:v>
                </c:pt>
              </c:strCache>
            </c:strRef>
          </c:cat>
          <c:val>
            <c:numRef>
              <c:f>Sheet1!$E$195:$E$201</c:f>
              <c:numCache>
                <c:formatCode>0.0</c:formatCode>
                <c:ptCount val="7"/>
                <c:pt idx="0">
                  <c:v>4.7083028262612991</c:v>
                </c:pt>
                <c:pt idx="1">
                  <c:v>32.49416293598582</c:v>
                </c:pt>
                <c:pt idx="2">
                  <c:v>6.9574434302093167</c:v>
                </c:pt>
                <c:pt idx="3">
                  <c:v>20.564935012838813</c:v>
                </c:pt>
                <c:pt idx="4">
                  <c:v>2.4286136232783351</c:v>
                </c:pt>
                <c:pt idx="5">
                  <c:v>26.829307102442737</c:v>
                </c:pt>
                <c:pt idx="6">
                  <c:v>6.0218925847640454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1-4AC7-B9E4-80480B9D0B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2768512"/>
        <c:axId val="282901120"/>
        <c:axId val="0"/>
      </c:bar3DChart>
      <c:catAx>
        <c:axId val="282768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82901120"/>
        <c:crosses val="autoZero"/>
        <c:auto val="1"/>
        <c:lblAlgn val="ctr"/>
        <c:lblOffset val="100"/>
        <c:noMultiLvlLbl val="0"/>
      </c:catAx>
      <c:valAx>
        <c:axId val="28290112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82768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Sheet1!$B$231:$B$238</c:f>
              <c:strCache>
                <c:ptCount val="8"/>
                <c:pt idx="0">
                  <c:v>Από φίλους/ες</c:v>
                </c:pt>
                <c:pt idx="1">
                  <c:v>Από Δημοτικούς Συμβούλους</c:v>
                </c:pt>
                <c:pt idx="2">
                  <c:v>Aπό έντυπα, φυλλάδια του Δήμου</c:v>
                </c:pt>
                <c:pt idx="3">
                  <c:v>Από το site του Δήμου</c:v>
                </c:pt>
                <c:pt idx="4">
                  <c:v>Από τοπικά Μέσα Ενημέρωσης</c:v>
                </c:pt>
                <c:pt idx="5">
                  <c:v>Δεν ενημερώνομαι καθόλου</c:v>
                </c:pt>
                <c:pt idx="6">
                  <c:v>Από αλλού</c:v>
                </c:pt>
                <c:pt idx="7">
                  <c:v>ΔΓ/ΔΑ</c:v>
                </c:pt>
              </c:strCache>
            </c:strRef>
          </c:cat>
          <c:val>
            <c:numRef>
              <c:f>Sheet1!$E$231:$E$238</c:f>
              <c:numCache>
                <c:formatCode>0.0</c:formatCode>
                <c:ptCount val="8"/>
                <c:pt idx="0">
                  <c:v>27.520390302037178</c:v>
                </c:pt>
                <c:pt idx="1">
                  <c:v>6.3442702320211524</c:v>
                </c:pt>
                <c:pt idx="2">
                  <c:v>5.1506461584298515</c:v>
                </c:pt>
                <c:pt idx="3">
                  <c:v>14.329075267215385</c:v>
                </c:pt>
                <c:pt idx="4">
                  <c:v>33.836728613459449</c:v>
                </c:pt>
                <c:pt idx="5">
                  <c:v>3.5715615805742802</c:v>
                </c:pt>
                <c:pt idx="6">
                  <c:v>7.0649137834717513</c:v>
                </c:pt>
                <c:pt idx="7">
                  <c:v>2.1824140627909574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E7-49FA-9BA1-92376F3EA2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9355264"/>
        <c:axId val="249993856"/>
        <c:axId val="0"/>
      </c:bar3DChart>
      <c:catAx>
        <c:axId val="249355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49993856"/>
        <c:crosses val="autoZero"/>
        <c:auto val="1"/>
        <c:lblAlgn val="ctr"/>
        <c:lblOffset val="100"/>
        <c:noMultiLvlLbl val="0"/>
      </c:catAx>
      <c:valAx>
        <c:axId val="24999385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49355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Sheet1!$B$246:$B$256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ΠΛΕΥΣΗ ΕΛΕΥΘΕΡΙΑΣ</c:v>
                </c:pt>
                <c:pt idx="7">
                  <c:v>ΝΙΚΗ</c:v>
                </c:pt>
                <c:pt idx="8">
                  <c:v>ΑΛΛΟ</c:v>
                </c:pt>
                <c:pt idx="9">
                  <c:v>ΑΠΟΧΗ</c:v>
                </c:pt>
                <c:pt idx="10">
                  <c:v>ΑΝΑΠΟΦΑΣΙΣΤΟΙ</c:v>
                </c:pt>
              </c:strCache>
            </c:strRef>
          </c:cat>
          <c:val>
            <c:numRef>
              <c:f>Sheet1!$E$246:$E$256</c:f>
              <c:numCache>
                <c:formatCode>0.0</c:formatCode>
                <c:ptCount val="11"/>
                <c:pt idx="0">
                  <c:v>38.965029235410128</c:v>
                </c:pt>
                <c:pt idx="1">
                  <c:v>16.666045957320048</c:v>
                </c:pt>
                <c:pt idx="2">
                  <c:v>11.9</c:v>
                </c:pt>
                <c:pt idx="3">
                  <c:v>3.5</c:v>
                </c:pt>
                <c:pt idx="4">
                  <c:v>3.1</c:v>
                </c:pt>
                <c:pt idx="5">
                  <c:v>1.5</c:v>
                </c:pt>
                <c:pt idx="6">
                  <c:v>2.6</c:v>
                </c:pt>
                <c:pt idx="7">
                  <c:v>3</c:v>
                </c:pt>
                <c:pt idx="8">
                  <c:v>4.9000000000000004</c:v>
                </c:pt>
                <c:pt idx="9">
                  <c:v>1.3556292130646921</c:v>
                </c:pt>
                <c:pt idx="10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6C-475D-BD88-D1E817428D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5311488"/>
        <c:axId val="209003264"/>
        <c:axId val="0"/>
      </c:bar3DChart>
      <c:catAx>
        <c:axId val="195311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9003264"/>
        <c:crosses val="autoZero"/>
        <c:auto val="1"/>
        <c:lblAlgn val="ctr"/>
        <c:lblOffset val="100"/>
        <c:noMultiLvlLbl val="0"/>
      </c:catAx>
      <c:valAx>
        <c:axId val="20900326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95311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50623-DBE4-471C-B59A-721A87247058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FD9B-6FF8-497C-8F36-FA5359E0B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7" y="2522484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5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1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7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9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1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37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29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4"/>
            <a:ext cx="9202738" cy="1612735"/>
          </a:xfrm>
        </p:spPr>
        <p:txBody>
          <a:bodyPr anchor="t"/>
          <a:lstStyle>
            <a:lvl1pPr algn="l">
              <a:defRPr sz="3552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1"/>
            <a:ext cx="9202738" cy="1776263"/>
          </a:xfrm>
        </p:spPr>
        <p:txBody>
          <a:bodyPr anchor="b"/>
          <a:lstStyle>
            <a:lvl1pPr marL="0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1pPr>
            <a:lvl2pPr marL="405996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93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8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7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6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0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9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11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17617"/>
            <a:ext cx="4783695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6" indent="0">
              <a:buNone/>
              <a:defRPr sz="1776" b="1"/>
            </a:lvl2pPr>
            <a:lvl3pPr marL="811993" indent="0">
              <a:buNone/>
              <a:defRPr sz="1598" b="1"/>
            </a:lvl3pPr>
            <a:lvl4pPr marL="1217988" indent="0">
              <a:buNone/>
              <a:defRPr sz="1421" b="1"/>
            </a:lvl4pPr>
            <a:lvl5pPr marL="1623985" indent="0">
              <a:buNone/>
              <a:defRPr sz="1421" b="1"/>
            </a:lvl5pPr>
            <a:lvl6pPr marL="2029981" indent="0">
              <a:buNone/>
              <a:defRPr sz="1421" b="1"/>
            </a:lvl6pPr>
            <a:lvl7pPr marL="2435978" indent="0">
              <a:buNone/>
              <a:defRPr sz="1421" b="1"/>
            </a:lvl7pPr>
            <a:lvl8pPr marL="2841974" indent="0">
              <a:buNone/>
              <a:defRPr sz="1421" b="1"/>
            </a:lvl8pPr>
            <a:lvl9pPr marL="324796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8" y="2575114"/>
            <a:ext cx="4783695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6" indent="0">
              <a:buNone/>
              <a:defRPr sz="1776" b="1"/>
            </a:lvl2pPr>
            <a:lvl3pPr marL="811993" indent="0">
              <a:buNone/>
              <a:defRPr sz="1598" b="1"/>
            </a:lvl3pPr>
            <a:lvl4pPr marL="1217988" indent="0">
              <a:buNone/>
              <a:defRPr sz="1421" b="1"/>
            </a:lvl4pPr>
            <a:lvl5pPr marL="1623985" indent="0">
              <a:buNone/>
              <a:defRPr sz="1421" b="1"/>
            </a:lvl5pPr>
            <a:lvl6pPr marL="2029981" indent="0">
              <a:buNone/>
              <a:defRPr sz="1421" b="1"/>
            </a:lvl6pPr>
            <a:lvl7pPr marL="2435978" indent="0">
              <a:buNone/>
              <a:defRPr sz="1421" b="1"/>
            </a:lvl7pPr>
            <a:lvl8pPr marL="2841974" indent="0">
              <a:buNone/>
              <a:defRPr sz="1421" b="1"/>
            </a:lvl8pPr>
            <a:lvl9pPr marL="324796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4"/>
            <a:ext cx="4785574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11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88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7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60" y="323300"/>
            <a:ext cx="6052454" cy="6930249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0"/>
            <a:ext cx="3561926" cy="5554349"/>
          </a:xfrm>
        </p:spPr>
        <p:txBody>
          <a:bodyPr/>
          <a:lstStyle>
            <a:lvl1pPr marL="0" indent="0">
              <a:buNone/>
              <a:defRPr sz="1243"/>
            </a:lvl1pPr>
            <a:lvl2pPr marL="405996" indent="0">
              <a:buNone/>
              <a:defRPr sz="1066"/>
            </a:lvl2pPr>
            <a:lvl3pPr marL="811993" indent="0">
              <a:buNone/>
              <a:defRPr sz="888"/>
            </a:lvl3pPr>
            <a:lvl4pPr marL="1217988" indent="0">
              <a:buNone/>
              <a:defRPr sz="799"/>
            </a:lvl4pPr>
            <a:lvl5pPr marL="1623985" indent="0">
              <a:buNone/>
              <a:defRPr sz="799"/>
            </a:lvl5pPr>
            <a:lvl6pPr marL="2029981" indent="0">
              <a:buNone/>
              <a:defRPr sz="799"/>
            </a:lvl6pPr>
            <a:lvl7pPr marL="2435978" indent="0">
              <a:buNone/>
              <a:defRPr sz="799"/>
            </a:lvl7pPr>
            <a:lvl8pPr marL="2841974" indent="0">
              <a:buNone/>
              <a:defRPr sz="799"/>
            </a:lvl8pPr>
            <a:lvl9pPr marL="3247969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8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2842"/>
            </a:lvl1pPr>
            <a:lvl2pPr marL="405996" indent="0">
              <a:buNone/>
              <a:defRPr sz="2486"/>
            </a:lvl2pPr>
            <a:lvl3pPr marL="811993" indent="0">
              <a:buNone/>
              <a:defRPr sz="2131"/>
            </a:lvl3pPr>
            <a:lvl4pPr marL="1217988" indent="0">
              <a:buNone/>
              <a:defRPr sz="1776"/>
            </a:lvl4pPr>
            <a:lvl5pPr marL="1623985" indent="0">
              <a:buNone/>
              <a:defRPr sz="1776"/>
            </a:lvl5pPr>
            <a:lvl6pPr marL="2029981" indent="0">
              <a:buNone/>
              <a:defRPr sz="1776"/>
            </a:lvl6pPr>
            <a:lvl7pPr marL="2435978" indent="0">
              <a:buNone/>
              <a:defRPr sz="1776"/>
            </a:lvl7pPr>
            <a:lvl8pPr marL="2841974" indent="0">
              <a:buNone/>
              <a:defRPr sz="1776"/>
            </a:lvl8pPr>
            <a:lvl9pPr marL="3247969" indent="0">
              <a:buNone/>
              <a:defRPr sz="1776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9"/>
            <a:ext cx="6496050" cy="952979"/>
          </a:xfrm>
        </p:spPr>
        <p:txBody>
          <a:bodyPr/>
          <a:lstStyle>
            <a:lvl1pPr marL="0" indent="0">
              <a:buNone/>
              <a:defRPr sz="1243"/>
            </a:lvl1pPr>
            <a:lvl2pPr marL="405996" indent="0">
              <a:buNone/>
              <a:defRPr sz="1066"/>
            </a:lvl2pPr>
            <a:lvl3pPr marL="811993" indent="0">
              <a:buNone/>
              <a:defRPr sz="888"/>
            </a:lvl3pPr>
            <a:lvl4pPr marL="1217988" indent="0">
              <a:buNone/>
              <a:defRPr sz="799"/>
            </a:lvl4pPr>
            <a:lvl5pPr marL="1623985" indent="0">
              <a:buNone/>
              <a:defRPr sz="799"/>
            </a:lvl5pPr>
            <a:lvl6pPr marL="2029981" indent="0">
              <a:buNone/>
              <a:defRPr sz="799"/>
            </a:lvl6pPr>
            <a:lvl7pPr marL="2435978" indent="0">
              <a:buNone/>
              <a:defRPr sz="799"/>
            </a:lvl7pPr>
            <a:lvl8pPr marL="2841974" indent="0">
              <a:buNone/>
              <a:defRPr sz="799"/>
            </a:lvl8pPr>
            <a:lvl9pPr marL="3247969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40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70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5" y="325181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81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36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42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2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3228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192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6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196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671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234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3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898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482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36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55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7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defTabSz="811993" rtl="0" eaLnBrk="1" latinLnBrk="0" hangingPunct="1"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98" indent="-304498" algn="l" defTabSz="811993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1pPr>
      <a:lvl2pPr marL="659744" indent="-253748" algn="l" defTabSz="811993" rtl="0" eaLnBrk="1" latinLnBrk="0" hangingPunct="1">
        <a:spcBef>
          <a:spcPct val="20000"/>
        </a:spcBef>
        <a:buFont typeface="Arial" pitchFamily="34" charset="0"/>
        <a:buChar char="–"/>
        <a:defRPr sz="2486" kern="1200">
          <a:solidFill>
            <a:schemeClr val="tx1"/>
          </a:solidFill>
          <a:latin typeface="+mn-lt"/>
          <a:ea typeface="+mn-ea"/>
          <a:cs typeface="+mn-cs"/>
        </a:defRPr>
      </a:lvl2pPr>
      <a:lvl3pPr marL="1014990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420986" indent="-202998" algn="l" defTabSz="811993" rtl="0" eaLnBrk="1" latinLnBrk="0" hangingPunct="1">
        <a:spcBef>
          <a:spcPct val="20000"/>
        </a:spcBef>
        <a:buFont typeface="Arial" pitchFamily="34" charset="0"/>
        <a:buChar char="–"/>
        <a:defRPr sz="1776" kern="1200">
          <a:solidFill>
            <a:schemeClr val="tx1"/>
          </a:solidFill>
          <a:latin typeface="+mn-lt"/>
          <a:ea typeface="+mn-ea"/>
          <a:cs typeface="+mn-cs"/>
        </a:defRPr>
      </a:lvl4pPr>
      <a:lvl5pPr marL="1826984" indent="-202998" algn="l" defTabSz="811993" rtl="0" eaLnBrk="1" latinLnBrk="0" hangingPunct="1">
        <a:spcBef>
          <a:spcPct val="20000"/>
        </a:spcBef>
        <a:buFont typeface="Arial" pitchFamily="34" charset="0"/>
        <a:buChar char="»"/>
        <a:defRPr sz="1776" kern="1200">
          <a:solidFill>
            <a:schemeClr val="tx1"/>
          </a:solidFill>
          <a:latin typeface="+mn-lt"/>
          <a:ea typeface="+mn-ea"/>
          <a:cs typeface="+mn-cs"/>
        </a:defRPr>
      </a:lvl5pPr>
      <a:lvl6pPr marL="2232979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6pPr>
      <a:lvl7pPr marL="2638975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7pPr>
      <a:lvl8pPr marL="3044972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8pPr>
      <a:lvl9pPr marL="3450968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6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93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8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85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81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78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74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69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1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049E2AE4-94AA-27F6-C935-8CF406740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2512" y="3236748"/>
            <a:ext cx="8035479" cy="59960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altLang="en-US">
                <a:solidFill>
                  <a:srgbClr val="333C5C"/>
                </a:solidFill>
                <a:cs typeface="Arial" panose="020B0604020202020204" pitchFamily="34" charset="0"/>
              </a:rPr>
              <a:t>Έρευνα Κοινής Γνώμης</a:t>
            </a:r>
          </a:p>
          <a:p>
            <a:pPr eaLnBrk="1" hangingPunct="1"/>
            <a:endParaRPr lang="en-US" altLang="el-GR" sz="2605"/>
          </a:p>
        </p:txBody>
      </p:sp>
      <p:sp>
        <p:nvSpPr>
          <p:cNvPr id="4099" name="TextBox 8">
            <a:extLst>
              <a:ext uri="{FF2B5EF4-FFF2-40B4-BE49-F238E27FC236}">
                <a16:creationId xmlns:a16="http://schemas.microsoft.com/office/drawing/2014/main" id="{703A4684-158D-40D2-800B-00A31F598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3299" y="4657758"/>
            <a:ext cx="5315634" cy="1914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ΓΙΑ ΔΗΜΟ </a:t>
            </a:r>
            <a:r>
              <a:rPr lang="el-GR" altLang="el-GR" sz="2368" b="1" dirty="0">
                <a:solidFill>
                  <a:srgbClr val="333C5C"/>
                </a:solidFill>
              </a:rPr>
              <a:t> ΚΟΡΙΝΘΙΩΝ</a:t>
            </a:r>
            <a:endParaRPr kumimoji="0" lang="el-GR" altLang="el-GR" sz="2368" b="1" i="0" u="none" strike="noStrike" kern="1200" cap="none" spc="0" normalizeH="0" baseline="0" noProof="0" dirty="0">
              <a:ln>
                <a:noFill/>
              </a:ln>
              <a:solidFill>
                <a:srgbClr val="333C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b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l-GR" altLang="el-GR" sz="2368" b="1" dirty="0">
                <a:solidFill>
                  <a:srgbClr val="333C5C"/>
                </a:solidFill>
              </a:rPr>
              <a:t>ΙΟΥΝΙΟΣ </a:t>
            </a: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altLang="el-GR" sz="2368" b="1" dirty="0">
              <a:solidFill>
                <a:srgbClr val="333C5C"/>
              </a:solidFill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2023</a:t>
            </a:r>
            <a:endParaRPr kumimoji="0" lang="en-US" altLang="el-GR" sz="2368" b="1" i="0" u="none" strike="noStrike" kern="1200" cap="none" spc="0" normalizeH="0" baseline="0" noProof="0" dirty="0">
              <a:ln>
                <a:noFill/>
              </a:ln>
              <a:solidFill>
                <a:srgbClr val="333C5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id="{BDF2A94F-BD71-2567-BCFF-D7CADB558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299" y="1912394"/>
            <a:ext cx="5315634" cy="110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79792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Στις ερχόμενες Δημοτικές εκλογές ποιο από τα παρακάτω στελέχη, υποψήφιους Δημάρχους θα επιλέγατε να ψηφίσετε;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 err="1">
                <a:solidFill>
                  <a:schemeClr val="bg1"/>
                </a:solidFill>
                <a:highlight>
                  <a:srgbClr val="800000"/>
                </a:highlight>
              </a:rPr>
              <a:t>Επι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 των εγκύρων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46495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55A2BE61-D6AA-5655-8D00-0ED9E094C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4" y="7377415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03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4597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Από που ενημερώνεστε κυρίως για τα δρώμενα, για τις εξελίξεις στον Δήμο;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62076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B19454BC-A47F-6DB6-F380-29B769FE1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4" y="7377415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65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71448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Και ποιο κόμμα σκέφτεστε να ψηφίσετε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στις ερχόμενες βουλευτικές εκλογές;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14042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EBE7984C-8BA9-83C1-E151-3A675F7315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65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2514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Και ποιο κόμμα σκέφτεστε να ψηφίσετε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στις ερχόμενες βουλευτικές εκλογές;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l-GR" sz="2000" b="1" dirty="0" err="1">
                <a:solidFill>
                  <a:schemeClr val="bg1"/>
                </a:solidFill>
                <a:highlight>
                  <a:srgbClr val="800000"/>
                </a:highlight>
              </a:rPr>
              <a:t>Επι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 των εγκύρων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54960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224FB86D-E7A1-22F8-18AF-60D9F33FED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65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824043" cy="8120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48324" y="2091954"/>
            <a:ext cx="730391" cy="501162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748325" y="1685795"/>
            <a:ext cx="610740" cy="45232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050744" y="1467461"/>
            <a:ext cx="308321" cy="438055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1050743" y="1457124"/>
            <a:ext cx="9065501" cy="4180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484" y="1903690"/>
            <a:ext cx="8201783" cy="34060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b="1" kern="12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ΤΕΛΟΣ ΠΑΡΟΥΣΙΑΣΗΣ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310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3" y="530509"/>
            <a:ext cx="3032031" cy="4500794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05" y="866138"/>
            <a:ext cx="2526589" cy="38333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alt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3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104" name="Rectangle 310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2" y="5232487"/>
            <a:ext cx="3032031" cy="2344200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06" name="Rectangle 310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691" y="530509"/>
            <a:ext cx="6827526" cy="704821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017" y="648183"/>
            <a:ext cx="6249528" cy="662463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Η </a:t>
            </a:r>
            <a:r>
              <a:rPr lang="en-US" altLang="en-US" sz="1100" b="1" dirty="0" err="1"/>
              <a:t>Έρευν</a:t>
            </a:r>
            <a:r>
              <a:rPr lang="en-US" altLang="en-US" sz="1100" b="1" dirty="0"/>
              <a:t>α πραγματοποιήθηκε από την Opinion Poll Ε.Π.Ε – Αριθμός Μητρώου Ε.Σ.Ρ. 49.</a:t>
            </a:r>
            <a:endParaRPr lang="el-GR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r>
              <a:rPr lang="el-GR" altLang="en-US" sz="1100" b="1" dirty="0"/>
              <a:t>         ΕΝΤΟΛΕΑΣ </a:t>
            </a:r>
            <a:r>
              <a:rPr lang="en-GB" altLang="en-US" sz="1100" b="1" dirty="0"/>
              <a:t>:peloponnisosNews.gr </a:t>
            </a:r>
            <a:endParaRPr lang="en-US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ΕΞΕΤΑΖΟΜΕΝΟΣ ΠΛΗΘΥΣΜΟΣ: </a:t>
            </a:r>
            <a:r>
              <a:rPr lang="en-US" altLang="en-US" sz="1100" b="1" dirty="0" err="1"/>
              <a:t>Ηλικί</a:t>
            </a:r>
            <a:r>
              <a:rPr lang="en-US" altLang="en-US" sz="1100" b="1" dirty="0"/>
              <a:t>ας άνω των 17, με δικαίωμα ψήφου</a:t>
            </a: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ΜΕΓΕΘΟΣ ΔΕΙΓΜΑΤΟΣ: </a:t>
            </a:r>
            <a:r>
              <a:rPr kumimoji="0" lang="el-G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el-G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Nοικοκυριά</a:t>
            </a: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ΧΡΟΝΙΚΟ ΔΙΑΣΤΗΜΑ: </a:t>
            </a:r>
            <a:r>
              <a:rPr lang="el-GR" altLang="en-US" sz="1100" b="1" dirty="0"/>
              <a:t>από </a:t>
            </a:r>
            <a:r>
              <a:rPr lang="en-US" altLang="en-US" sz="1100" b="1" dirty="0"/>
              <a:t>29 </a:t>
            </a:r>
            <a:r>
              <a:rPr lang="el-GR" altLang="en-US" sz="1100" b="1" dirty="0"/>
              <a:t>Μαΐου  έως </a:t>
            </a:r>
            <a:r>
              <a:rPr lang="en-US" altLang="en-US" sz="1100" b="1" dirty="0"/>
              <a:t> </a:t>
            </a:r>
            <a:r>
              <a:rPr lang="el-GR" altLang="en-US" sz="1100" b="1" dirty="0"/>
              <a:t>1 </a:t>
            </a:r>
            <a:r>
              <a:rPr lang="en-US" altLang="en-US" sz="1100" b="1" dirty="0"/>
              <a:t>  </a:t>
            </a:r>
            <a:r>
              <a:rPr lang="el-GR" altLang="en-US" sz="1100" b="1" dirty="0"/>
              <a:t>Ιουνίου   2023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ΠΕΡΙΟΧΗ ΔΙΕΞΑΓΩΓΗΣ: </a:t>
            </a:r>
            <a:r>
              <a:rPr kumimoji="0" lang="el-G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ΔΗΜΟΣ </a:t>
            </a:r>
            <a:r>
              <a:rPr lang="el-GR" altLang="en-US" sz="1100" b="1" dirty="0">
                <a:solidFill>
                  <a:prstClr val="black"/>
                </a:solidFill>
                <a:latin typeface="Calibri"/>
              </a:rPr>
              <a:t>ΚΟΡΙΝΘΙΩΝ </a:t>
            </a: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ΜΕΘΟΔΟΣ ΔΕΙΓΜΑΤΟΛΗΨΙΑΣ: </a:t>
            </a:r>
            <a:r>
              <a:rPr lang="en-US" altLang="en-US" sz="1100" b="1" dirty="0" err="1"/>
              <a:t>Πολυστ</a:t>
            </a:r>
            <a:r>
              <a:rPr lang="en-US" altLang="en-US" sz="1100" b="1" dirty="0"/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ΜΕΘΟΔΟΣ ΣΥΛΛΟΓΗΣ ΣΤΟΙΧΕΙΩΝ: </a:t>
            </a:r>
            <a:r>
              <a:rPr lang="en-US" altLang="en-US" sz="1100" b="1" dirty="0" err="1"/>
              <a:t>Τηλεφωνικές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συνεντεύξεις</a:t>
            </a:r>
            <a:r>
              <a:rPr lang="en-US" altLang="en-US" sz="1100" b="1" dirty="0"/>
              <a:t> β</a:t>
            </a:r>
            <a:r>
              <a:rPr lang="en-US" altLang="en-US" sz="1100" b="1" dirty="0" err="1"/>
              <a:t>άσει</a:t>
            </a:r>
            <a:r>
              <a:rPr lang="en-US" altLang="en-US" sz="1100" b="1" dirty="0"/>
              <a:t>    </a:t>
            </a:r>
            <a:r>
              <a:rPr lang="en-US" altLang="en-US" sz="1100" b="1" dirty="0" err="1"/>
              <a:t>ηλεκτρονικού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ερωτημ</a:t>
            </a:r>
            <a:r>
              <a:rPr lang="en-US" altLang="en-US" sz="1100" b="1" dirty="0"/>
              <a:t>ατολογίου (CATI).Ακολουθήθηκε η διαδικασία της τυχαίας  επιλογής τηλεφωνικών αριθμών(random dialing) σε σταθερά και κινητά τηλέφωνα.</a:t>
            </a: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ΣΤΑΘΜΙΣΗ: </a:t>
            </a:r>
            <a:r>
              <a:rPr lang="en-US" altLang="en-US" sz="1100" b="1" dirty="0" err="1"/>
              <a:t>Έγινε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στάθμιση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ως</a:t>
            </a:r>
            <a:r>
              <a:rPr lang="en-US" altLang="en-US" sz="1100" b="1" dirty="0"/>
              <a:t> π</a:t>
            </a:r>
            <a:r>
              <a:rPr lang="en-US" altLang="en-US" sz="1100" b="1" dirty="0" err="1"/>
              <a:t>ρος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Φύλο</a:t>
            </a:r>
            <a:r>
              <a:rPr lang="en-US" altLang="en-US" sz="1100" b="1" dirty="0"/>
              <a:t> -</a:t>
            </a:r>
            <a:r>
              <a:rPr lang="en-US" altLang="en-US" sz="1100" b="1" dirty="0" err="1"/>
              <a:t>Ηλικί</a:t>
            </a:r>
            <a:r>
              <a:rPr lang="en-US" altLang="en-US" sz="1100" b="1" dirty="0"/>
              <a:t>α, Περιοχή κατοικίας </a:t>
            </a:r>
            <a:r>
              <a:rPr lang="el-GR" altLang="en-US" sz="1100" b="1" dirty="0"/>
              <a:t>και αποτελεσμάτων  Β</a:t>
            </a:r>
            <a:r>
              <a:rPr lang="en-US" altLang="en-US" sz="1100" b="1" dirty="0" err="1"/>
              <a:t>ουλευτικών</a:t>
            </a:r>
            <a:r>
              <a:rPr lang="en-US" altLang="en-US" sz="1100" b="1" dirty="0"/>
              <a:t> εκλογών </a:t>
            </a:r>
            <a:r>
              <a:rPr lang="en-US" altLang="en-US" sz="1100" b="1" dirty="0" err="1"/>
              <a:t>του</a:t>
            </a:r>
            <a:r>
              <a:rPr lang="en-US" altLang="en-US" sz="1100" b="1" dirty="0"/>
              <a:t>  </a:t>
            </a:r>
            <a:r>
              <a:rPr lang="el-GR" altLang="en-US" sz="1100" b="1" dirty="0"/>
              <a:t>Μαΐου </a:t>
            </a:r>
            <a:r>
              <a:rPr lang="en-US" altLang="en-US" sz="1100" b="1" dirty="0"/>
              <a:t> 20</a:t>
            </a:r>
            <a:r>
              <a:rPr lang="el-GR" altLang="en-US" sz="1100" b="1" dirty="0"/>
              <a:t>23</a:t>
            </a:r>
            <a:r>
              <a:rPr lang="en-US" altLang="en-US" sz="1100" b="1" dirty="0"/>
              <a:t>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100" b="1" dirty="0" err="1"/>
              <a:t>Ποσοστό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ελέγχου</a:t>
            </a:r>
            <a:r>
              <a:rPr lang="en-US" altLang="en-US" sz="1100" b="1" dirty="0"/>
              <a:t>: </a:t>
            </a:r>
            <a:r>
              <a:rPr lang="el-GR" altLang="en-US" sz="1100" b="1" dirty="0"/>
              <a:t>16,8</a:t>
            </a:r>
            <a:r>
              <a:rPr lang="en-US" altLang="en-US" sz="1100" b="1" dirty="0"/>
              <a:t> %</a:t>
            </a: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100" b="1" dirty="0" err="1"/>
              <a:t>Τρό</a:t>
            </a:r>
            <a:r>
              <a:rPr lang="en-US" altLang="en-US" sz="1100" b="1" dirty="0"/>
              <a:t>πος ελέγχου: Ταυτόχρονη συνακρόαση τηλεφωνικής κλήσης και θέαση οθόνης</a:t>
            </a:r>
          </a:p>
          <a:p>
            <a:pPr marL="47471"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sz="1100" b="1" dirty="0"/>
              <a:t>ΕΛΑΧΙΣΤΕΣ ΒΑΣΕΙΣ ΔΕΙΓΜΑΤΟΣ :</a:t>
            </a:r>
            <a:r>
              <a:rPr lang="el-GR" sz="1100" b="1" dirty="0" err="1"/>
              <a:t>Στ</a:t>
            </a:r>
            <a:r>
              <a:rPr lang="en-US" sz="1100" b="1" dirty="0"/>
              <a:t>α π</a:t>
            </a:r>
            <a:r>
              <a:rPr lang="en-US" sz="1100" b="1" dirty="0" err="1"/>
              <a:t>ολιτικά</a:t>
            </a:r>
            <a:r>
              <a:rPr lang="en-US" sz="1100" b="1" dirty="0"/>
              <a:t> </a:t>
            </a:r>
            <a:r>
              <a:rPr lang="en-US" sz="1100" b="1" dirty="0" err="1"/>
              <a:t>κόμμ</a:t>
            </a:r>
            <a:r>
              <a:rPr lang="en-US" sz="1100" b="1" dirty="0"/>
              <a:t>ατα που συγκεντρώνουν βάση ψηφοφόρων </a:t>
            </a:r>
            <a:r>
              <a:rPr lang="el-GR" sz="1100" b="1" dirty="0"/>
              <a:t>σ</a:t>
            </a:r>
            <a:r>
              <a:rPr lang="en-US" sz="1100" b="1" dirty="0" err="1"/>
              <a:t>το</a:t>
            </a:r>
            <a:r>
              <a:rPr lang="en-US" sz="1100" b="1" dirty="0"/>
              <a:t> αστάθμιστο </a:t>
            </a:r>
            <a:r>
              <a:rPr lang="en-US" sz="1100" b="1" dirty="0" err="1"/>
              <a:t>δείγμ</a:t>
            </a:r>
            <a:r>
              <a:rPr lang="en-US" sz="1100" b="1" dirty="0"/>
              <a:t>α </a:t>
            </a:r>
            <a:r>
              <a:rPr lang="el-GR" sz="1100" b="1" dirty="0"/>
              <a:t>μικρότερο των </a:t>
            </a:r>
            <a:r>
              <a:rPr lang="en-US" sz="1100" b="1" dirty="0"/>
              <a:t>60-100 α</a:t>
            </a:r>
            <a:r>
              <a:rPr lang="en-US" sz="1100" b="1" dirty="0" err="1"/>
              <a:t>τόμων</a:t>
            </a:r>
            <a:r>
              <a:rPr lang="el-GR" sz="1100" b="1" dirty="0"/>
              <a:t> (ΚΚΕ, ΕΛΛΗΝΙΚΗ ΛΥΣΗ, ΜΕΡΑ 25</a:t>
            </a:r>
            <a:r>
              <a:rPr lang="en-US" sz="1100" b="1" dirty="0"/>
              <a:t> </a:t>
            </a:r>
            <a:r>
              <a:rPr lang="el-GR" sz="1100" b="1" dirty="0"/>
              <a:t>), </a:t>
            </a:r>
            <a:r>
              <a:rPr lang="en-US" sz="1100" b="1" dirty="0"/>
              <a:t>η ανάλυση επιτρέπεται άλλα είναι ενδεικτική</a:t>
            </a:r>
            <a:r>
              <a:rPr lang="el-GR" sz="1100" b="1" dirty="0"/>
              <a:t>.</a:t>
            </a:r>
            <a:endParaRPr 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endParaRPr lang="en-US" sz="1100" b="1" dirty="0"/>
          </a:p>
          <a:p>
            <a:pPr marL="0" indent="0" defTabSz="914400">
              <a:lnSpc>
                <a:spcPct val="90000"/>
              </a:lnSpc>
              <a:spcBef>
                <a:spcPts val="303"/>
              </a:spcBef>
              <a:buNone/>
              <a:tabLst>
                <a:tab pos="225866" algn="l"/>
                <a:tab pos="226298" algn="l"/>
              </a:tabLst>
              <a:defRPr/>
            </a:pPr>
            <a:endParaRPr lang="en-US" sz="1100" b="1" dirty="0"/>
          </a:p>
          <a:p>
            <a:pPr marL="133046" indent="-228600" defTabSz="914400">
              <a:lnSpc>
                <a:spcPct val="90000"/>
              </a:lnSpc>
              <a:defRPr/>
            </a:pPr>
            <a:r>
              <a:rPr lang="en-US" sz="1100" b="1" dirty="0"/>
              <a:t>  </a:t>
            </a:r>
            <a:r>
              <a:rPr lang="en-US" sz="1100" b="1" dirty="0" err="1"/>
              <a:t>Προσω</a:t>
            </a:r>
            <a:r>
              <a:rPr lang="en-US" sz="1100" b="1" dirty="0"/>
              <a:t>πικό   field: </a:t>
            </a:r>
            <a:r>
              <a:rPr lang="el-G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Εργάστηκαν  33</a:t>
            </a:r>
            <a:r>
              <a:rPr lang="en-US" sz="1100" b="1" dirty="0"/>
              <a:t>  </a:t>
            </a:r>
            <a:r>
              <a:rPr lang="en-US" sz="1100" b="1" dirty="0" err="1"/>
              <a:t>ερευνητές</a:t>
            </a:r>
            <a:r>
              <a:rPr lang="en-US" sz="1100" b="1" dirty="0"/>
              <a:t>  και 1 επόπ</a:t>
            </a:r>
            <a:r>
              <a:rPr lang="en-US" sz="1100" b="1" dirty="0" err="1"/>
              <a:t>της</a:t>
            </a:r>
            <a:r>
              <a:rPr lang="en-US" sz="1100" b="1" dirty="0"/>
              <a:t>  </a:t>
            </a:r>
          </a:p>
          <a:p>
            <a:pPr marL="133046" indent="-228600" defTabSz="914400">
              <a:lnSpc>
                <a:spcPct val="90000"/>
              </a:lnSpc>
              <a:defRPr/>
            </a:pP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152248" indent="-228600" defTabSz="914400" fontAlgn="base">
              <a:lnSpc>
                <a:spcPct val="90000"/>
              </a:lnSpc>
              <a:spcBef>
                <a:spcPts val="666"/>
              </a:spcBef>
              <a:spcAft>
                <a:spcPct val="0"/>
              </a:spcAft>
              <a:defRPr/>
            </a:pPr>
            <a:r>
              <a:rPr lang="en-US" altLang="en-US" sz="1100" b="1" dirty="0"/>
              <a:t>Η Opinion Poll ΕΠΕ. </a:t>
            </a:r>
            <a:r>
              <a:rPr lang="en-US" altLang="en-US" sz="1100" b="1" dirty="0" err="1"/>
              <a:t>Είν</a:t>
            </a:r>
            <a:r>
              <a:rPr lang="en-US" altLang="en-US" sz="1100" b="1" dirty="0"/>
              <a:t>αι μέλος του ΣΕΔΕΑ, της ESOMAR, της WAPOR και τηρεί τον κανονισμό του Π.Ε.Σ.Σ. και </a:t>
            </a:r>
            <a:r>
              <a:rPr lang="en-US" altLang="en-US" sz="1100" b="1" dirty="0" err="1"/>
              <a:t>τους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διεθνείς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κώδικες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δεοντολογί</a:t>
            </a:r>
            <a:r>
              <a:rPr lang="en-US" altLang="en-US" sz="1100" b="1" dirty="0"/>
              <a:t>ας για την διεξαγωγή και δημοσιοποίηση ερευνών κοινής γνώμης.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dirty="0"/>
          </a:p>
        </p:txBody>
      </p:sp>
      <p:pic>
        <p:nvPicPr>
          <p:cNvPr id="1043" name="Εικόνα 33" descr="9001">
            <a:extLst>
              <a:ext uri="{FF2B5EF4-FFF2-40B4-BE49-F238E27FC236}">
                <a16:creationId xmlns:a16="http://schemas.microsoft.com/office/drawing/2014/main" id="{73E75732-84A2-C4E0-704F-04F02EE14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975" y="7070958"/>
            <a:ext cx="936625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Εικόνα 1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712404D1-EB90-925D-EBCE-9B82C9EA6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926" y="7081387"/>
            <a:ext cx="914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Εικόνα 2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791FB8B3-7C88-233D-86B2-3ED464E29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228" y="7073220"/>
            <a:ext cx="914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Εικόνα 3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4064097F-8CDF-228A-EA1B-8D90E36AD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90" y="7076628"/>
            <a:ext cx="922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Εικόνα 44" descr="27001">
            <a:extLst>
              <a:ext uri="{FF2B5EF4-FFF2-40B4-BE49-F238E27FC236}">
                <a16:creationId xmlns:a16="http://schemas.microsoft.com/office/drawing/2014/main" id="{7870E5C4-681A-0761-B0A2-6F29D1953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066" y="7082473"/>
            <a:ext cx="8683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Εικόνα 1">
            <a:extLst>
              <a:ext uri="{FF2B5EF4-FFF2-40B4-BE49-F238E27FC236}">
                <a16:creationId xmlns:a16="http://schemas.microsoft.com/office/drawing/2014/main" id="{3E8E40CF-4C79-170A-7EAE-56ADBD9F8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1354" y="7070958"/>
            <a:ext cx="6778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310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3" y="530509"/>
            <a:ext cx="3032031" cy="4500794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05" y="866138"/>
            <a:ext cx="2526589" cy="38333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alt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3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104" name="Rectangle 310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2" y="5232487"/>
            <a:ext cx="3032031" cy="2344200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06" name="Rectangle 310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691" y="530509"/>
            <a:ext cx="6827526" cy="704821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017" y="648183"/>
            <a:ext cx="6249528" cy="662463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Η </a:t>
            </a:r>
            <a:r>
              <a:rPr lang="en-US" altLang="en-US" sz="1100" b="1" dirty="0" err="1"/>
              <a:t>Έρευν</a:t>
            </a:r>
            <a:r>
              <a:rPr lang="en-US" altLang="en-US" sz="1100" b="1" dirty="0"/>
              <a:t>α πραγματοποιήθηκε από την Opinion Poll Ε.Π.Ε – Αριθμός Μητρώου Ε.Σ.Ρ. 49.</a:t>
            </a:r>
            <a:endParaRPr lang="el-GR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r>
              <a:rPr lang="el-GR" altLang="en-US" sz="1100" b="1" dirty="0"/>
              <a:t>         ΕΝΤΟΛΕΑΣ </a:t>
            </a:r>
            <a:r>
              <a:rPr lang="en-GB" altLang="en-US" sz="1100" b="1" dirty="0"/>
              <a:t>:peloponnisosNews.gr </a:t>
            </a:r>
            <a:endParaRPr lang="en-US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ΕΞΕΤΑΖΟΜΕΝΟΣ ΠΛΗΘΥΣΜΟΣ: </a:t>
            </a:r>
            <a:r>
              <a:rPr lang="en-US" altLang="en-US" sz="1100" b="1" dirty="0" err="1"/>
              <a:t>Ηλικί</a:t>
            </a:r>
            <a:r>
              <a:rPr lang="en-US" altLang="en-US" sz="1100" b="1" dirty="0"/>
              <a:t>ας άνω των 17, με δικαίωμα ψήφου</a:t>
            </a: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ΜΕΓΕΘΟΣ ΔΕΙΓΜΑΤΟΣ: </a:t>
            </a:r>
            <a:r>
              <a:rPr kumimoji="0" lang="el-G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</a:t>
            </a:r>
            <a:r>
              <a:rPr kumimoji="0" lang="el-G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Nοικοκυριά</a:t>
            </a: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ΧΡΟΝΙΚΟ ΔΙΑΣΤΗΜΑ: </a:t>
            </a:r>
            <a:r>
              <a:rPr lang="el-GR" altLang="en-US" sz="1100" b="1" dirty="0"/>
              <a:t>από </a:t>
            </a:r>
            <a:r>
              <a:rPr lang="en-US" altLang="en-US" sz="1100" b="1" dirty="0"/>
              <a:t>29 </a:t>
            </a:r>
            <a:r>
              <a:rPr lang="el-GR" altLang="en-US" sz="1100" b="1" dirty="0"/>
              <a:t>Μαΐου  έως </a:t>
            </a:r>
            <a:r>
              <a:rPr lang="en-US" altLang="en-US" sz="1100" b="1" dirty="0"/>
              <a:t> </a:t>
            </a:r>
            <a:r>
              <a:rPr lang="el-GR" altLang="en-US" sz="1100" b="1" dirty="0"/>
              <a:t>1 </a:t>
            </a:r>
            <a:r>
              <a:rPr lang="en-US" altLang="en-US" sz="1100" b="1" dirty="0"/>
              <a:t>  </a:t>
            </a:r>
            <a:r>
              <a:rPr lang="el-GR" altLang="en-US" sz="1100" b="1" dirty="0"/>
              <a:t>Ιουνίου   2023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ΠΕΡΙΟΧΗ ΔΙΕΞΑΓΩΓΗΣ: </a:t>
            </a:r>
            <a:r>
              <a:rPr kumimoji="0" lang="el-G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ΔΗΜΟΣ </a:t>
            </a:r>
            <a:r>
              <a:rPr lang="el-GR" altLang="en-US" sz="1100" b="1" dirty="0">
                <a:solidFill>
                  <a:prstClr val="black"/>
                </a:solidFill>
                <a:latin typeface="Calibri"/>
              </a:rPr>
              <a:t>ΚΟΡΙΝΘΙΩΝ </a:t>
            </a: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ΜΕΘΟΔΟΣ ΔΕΙΓΜΑΤΟΛΗΨΙΑΣ: </a:t>
            </a:r>
            <a:r>
              <a:rPr lang="en-US" altLang="en-US" sz="1100" b="1" dirty="0" err="1"/>
              <a:t>Πολυστ</a:t>
            </a:r>
            <a:r>
              <a:rPr lang="en-US" altLang="en-US" sz="1100" b="1" dirty="0"/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ΜΕΘΟΔΟΣ ΣΥΛΛΟΓΗΣ ΣΤΟΙΧΕΙΩΝ: </a:t>
            </a:r>
            <a:r>
              <a:rPr lang="en-US" altLang="en-US" sz="1100" b="1" dirty="0" err="1"/>
              <a:t>Τηλεφωνικές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συνεντεύξεις</a:t>
            </a:r>
            <a:r>
              <a:rPr lang="en-US" altLang="en-US" sz="1100" b="1" dirty="0"/>
              <a:t> β</a:t>
            </a:r>
            <a:r>
              <a:rPr lang="en-US" altLang="en-US" sz="1100" b="1" dirty="0" err="1"/>
              <a:t>άσει</a:t>
            </a:r>
            <a:r>
              <a:rPr lang="en-US" altLang="en-US" sz="1100" b="1" dirty="0"/>
              <a:t>    </a:t>
            </a:r>
            <a:r>
              <a:rPr lang="en-US" altLang="en-US" sz="1100" b="1" dirty="0" err="1"/>
              <a:t>ηλεκτρονικού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ερωτημ</a:t>
            </a:r>
            <a:r>
              <a:rPr lang="en-US" altLang="en-US" sz="1100" b="1" dirty="0"/>
              <a:t>ατολογίου (CATI).Ακολουθήθηκε η διαδικασία της τυχαίας  επιλογής τηλεφωνικών αριθμών(random dialing) σε σταθερά και κινητά τηλέφωνα.</a:t>
            </a: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ΣΤΑΘΜΙΣΗ: </a:t>
            </a:r>
            <a:r>
              <a:rPr lang="en-US" altLang="en-US" sz="1100" b="1" dirty="0" err="1"/>
              <a:t>Έγινε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στάθμιση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ως</a:t>
            </a:r>
            <a:r>
              <a:rPr lang="en-US" altLang="en-US" sz="1100" b="1" dirty="0"/>
              <a:t> π</a:t>
            </a:r>
            <a:r>
              <a:rPr lang="en-US" altLang="en-US" sz="1100" b="1" dirty="0" err="1"/>
              <a:t>ρος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Φύλο</a:t>
            </a:r>
            <a:r>
              <a:rPr lang="en-US" altLang="en-US" sz="1100" b="1" dirty="0"/>
              <a:t> -</a:t>
            </a:r>
            <a:r>
              <a:rPr lang="en-US" altLang="en-US" sz="1100" b="1" dirty="0" err="1"/>
              <a:t>Ηλικί</a:t>
            </a:r>
            <a:r>
              <a:rPr lang="en-US" altLang="en-US" sz="1100" b="1" dirty="0"/>
              <a:t>α, Περιοχή κατοικίας </a:t>
            </a:r>
            <a:r>
              <a:rPr lang="el-GR" altLang="en-US" sz="1100" b="1" dirty="0"/>
              <a:t>και αποτελεσμάτων  Β</a:t>
            </a:r>
            <a:r>
              <a:rPr lang="en-US" altLang="en-US" sz="1100" b="1" dirty="0" err="1"/>
              <a:t>ουλευτικών</a:t>
            </a:r>
            <a:r>
              <a:rPr lang="en-US" altLang="en-US" sz="1100" b="1" dirty="0"/>
              <a:t> εκλογών </a:t>
            </a:r>
            <a:r>
              <a:rPr lang="en-US" altLang="en-US" sz="1100" b="1" dirty="0" err="1"/>
              <a:t>του</a:t>
            </a:r>
            <a:r>
              <a:rPr lang="en-US" altLang="en-US" sz="1100" b="1" dirty="0"/>
              <a:t>  </a:t>
            </a:r>
            <a:r>
              <a:rPr lang="el-GR" altLang="en-US" sz="1100" b="1" dirty="0"/>
              <a:t>Μαΐου </a:t>
            </a:r>
            <a:r>
              <a:rPr lang="en-US" altLang="en-US" sz="1100" b="1" dirty="0"/>
              <a:t> 20</a:t>
            </a:r>
            <a:r>
              <a:rPr lang="el-GR" altLang="en-US" sz="1100" b="1" dirty="0"/>
              <a:t>23</a:t>
            </a:r>
            <a:r>
              <a:rPr lang="en-US" altLang="en-US" sz="1100" b="1" dirty="0"/>
              <a:t>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100" b="1" dirty="0" err="1"/>
              <a:t>Ποσοστό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ελέγχου</a:t>
            </a:r>
            <a:r>
              <a:rPr lang="en-US" altLang="en-US" sz="1100" b="1" dirty="0"/>
              <a:t>: </a:t>
            </a:r>
            <a:r>
              <a:rPr lang="el-GR" altLang="en-US" sz="1100" b="1" dirty="0"/>
              <a:t>16,8</a:t>
            </a:r>
            <a:r>
              <a:rPr lang="en-US" altLang="en-US" sz="1100" b="1" dirty="0"/>
              <a:t> %</a:t>
            </a: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100" b="1" dirty="0" err="1"/>
              <a:t>Τρό</a:t>
            </a:r>
            <a:r>
              <a:rPr lang="en-US" altLang="en-US" sz="1100" b="1" dirty="0"/>
              <a:t>πος ελέγχου: Ταυτόχρονη συνακρόαση τηλεφωνικής κλήσης και θέαση οθόνης</a:t>
            </a:r>
          </a:p>
          <a:p>
            <a:pPr marL="47471"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sz="1100" b="1" dirty="0"/>
              <a:t>ΕΛΑΧΙΣΤΕΣ ΒΑΣΕΙΣ ΔΕΙΓΜΑΤΟΣ :</a:t>
            </a:r>
            <a:r>
              <a:rPr lang="el-GR" sz="1100" b="1" dirty="0" err="1"/>
              <a:t>Στ</a:t>
            </a:r>
            <a:r>
              <a:rPr lang="en-US" sz="1100" b="1" dirty="0"/>
              <a:t>α π</a:t>
            </a:r>
            <a:r>
              <a:rPr lang="en-US" sz="1100" b="1" dirty="0" err="1"/>
              <a:t>ολιτικά</a:t>
            </a:r>
            <a:r>
              <a:rPr lang="en-US" sz="1100" b="1" dirty="0"/>
              <a:t> </a:t>
            </a:r>
            <a:r>
              <a:rPr lang="en-US" sz="1100" b="1" dirty="0" err="1"/>
              <a:t>κόμμ</a:t>
            </a:r>
            <a:r>
              <a:rPr lang="en-US" sz="1100" b="1" dirty="0"/>
              <a:t>ατα που συγκεντρώνουν βάση ψηφοφόρων </a:t>
            </a:r>
            <a:r>
              <a:rPr lang="el-GR" sz="1100" b="1" dirty="0"/>
              <a:t>σ</a:t>
            </a:r>
            <a:r>
              <a:rPr lang="en-US" sz="1100" b="1" dirty="0" err="1"/>
              <a:t>το</a:t>
            </a:r>
            <a:r>
              <a:rPr lang="en-US" sz="1100" b="1" dirty="0"/>
              <a:t> αστάθμιστο </a:t>
            </a:r>
            <a:r>
              <a:rPr lang="en-US" sz="1100" b="1" dirty="0" err="1"/>
              <a:t>δείγμ</a:t>
            </a:r>
            <a:r>
              <a:rPr lang="en-US" sz="1100" b="1" dirty="0"/>
              <a:t>α </a:t>
            </a:r>
            <a:r>
              <a:rPr lang="el-GR" sz="1100" b="1" dirty="0"/>
              <a:t>μικρότερο των </a:t>
            </a:r>
            <a:r>
              <a:rPr lang="en-US" sz="1100" b="1" dirty="0"/>
              <a:t>60-100 α</a:t>
            </a:r>
            <a:r>
              <a:rPr lang="en-US" sz="1100" b="1" dirty="0" err="1"/>
              <a:t>τόμων</a:t>
            </a:r>
            <a:r>
              <a:rPr lang="el-GR" sz="1100" b="1" dirty="0"/>
              <a:t> (ΚΚΕ, ΕΛΛΗΝΙΚΗ ΛΥΣΗ, ΜΕΡΑ 25</a:t>
            </a:r>
            <a:r>
              <a:rPr lang="en-US" sz="1100" b="1" dirty="0"/>
              <a:t> </a:t>
            </a:r>
            <a:r>
              <a:rPr lang="el-GR" sz="1100" b="1" dirty="0"/>
              <a:t>), </a:t>
            </a:r>
            <a:r>
              <a:rPr lang="en-US" sz="1100" b="1" dirty="0"/>
              <a:t>η ανάλυση επιτρέπεται άλλα είναι ενδεικτική</a:t>
            </a:r>
            <a:r>
              <a:rPr lang="el-GR" sz="1100" b="1" dirty="0"/>
              <a:t>.</a:t>
            </a:r>
            <a:endParaRPr 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endParaRPr lang="en-US" sz="1100" b="1" dirty="0"/>
          </a:p>
          <a:p>
            <a:pPr marL="0" indent="0" defTabSz="914400">
              <a:lnSpc>
                <a:spcPct val="90000"/>
              </a:lnSpc>
              <a:spcBef>
                <a:spcPts val="303"/>
              </a:spcBef>
              <a:buNone/>
              <a:tabLst>
                <a:tab pos="225866" algn="l"/>
                <a:tab pos="226298" algn="l"/>
              </a:tabLst>
              <a:defRPr/>
            </a:pPr>
            <a:endParaRPr lang="en-US" sz="1100" b="1" dirty="0"/>
          </a:p>
          <a:p>
            <a:pPr marL="133046" indent="-228600" defTabSz="914400">
              <a:lnSpc>
                <a:spcPct val="90000"/>
              </a:lnSpc>
              <a:defRPr/>
            </a:pPr>
            <a:r>
              <a:rPr lang="en-US" sz="1100" b="1" dirty="0"/>
              <a:t>  </a:t>
            </a:r>
            <a:r>
              <a:rPr lang="en-US" sz="1100" b="1" dirty="0" err="1"/>
              <a:t>Προσω</a:t>
            </a:r>
            <a:r>
              <a:rPr lang="en-US" sz="1100" b="1" dirty="0"/>
              <a:t>πικό   field: </a:t>
            </a:r>
            <a:r>
              <a:rPr lang="el-G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Εργάστηκαν  33</a:t>
            </a:r>
            <a:r>
              <a:rPr lang="en-US" sz="1100" b="1" dirty="0"/>
              <a:t>  </a:t>
            </a:r>
            <a:r>
              <a:rPr lang="en-US" sz="1100" b="1" dirty="0" err="1"/>
              <a:t>ερευνητές</a:t>
            </a:r>
            <a:r>
              <a:rPr lang="en-US" sz="1100" b="1" dirty="0"/>
              <a:t>  και 1 επόπ</a:t>
            </a:r>
            <a:r>
              <a:rPr lang="en-US" sz="1100" b="1" dirty="0" err="1"/>
              <a:t>της</a:t>
            </a:r>
            <a:r>
              <a:rPr lang="en-US" sz="1100" b="1" dirty="0"/>
              <a:t>  </a:t>
            </a:r>
          </a:p>
          <a:p>
            <a:pPr marL="133046" indent="-228600" defTabSz="914400">
              <a:lnSpc>
                <a:spcPct val="90000"/>
              </a:lnSpc>
              <a:defRPr/>
            </a:pP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152248" indent="-228600" defTabSz="914400" fontAlgn="base">
              <a:lnSpc>
                <a:spcPct val="90000"/>
              </a:lnSpc>
              <a:spcBef>
                <a:spcPts val="666"/>
              </a:spcBef>
              <a:spcAft>
                <a:spcPct val="0"/>
              </a:spcAft>
              <a:defRPr/>
            </a:pPr>
            <a:r>
              <a:rPr lang="en-US" altLang="en-US" sz="1100" b="1" dirty="0"/>
              <a:t>Η Opinion Poll ΕΠΕ. </a:t>
            </a:r>
            <a:r>
              <a:rPr lang="en-US" altLang="en-US" sz="1100" b="1" dirty="0" err="1"/>
              <a:t>Είν</a:t>
            </a:r>
            <a:r>
              <a:rPr lang="en-US" altLang="en-US" sz="1100" b="1" dirty="0"/>
              <a:t>αι μέλος του ΣΕΔΕΑ, της ESOMAR, της WAPOR και τηρεί τον κανονισμό του Π.Ε.Σ.Σ. και </a:t>
            </a:r>
            <a:r>
              <a:rPr lang="en-US" altLang="en-US" sz="1100" b="1" dirty="0" err="1"/>
              <a:t>τους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διεθνείς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κώδικες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δεοντολογί</a:t>
            </a:r>
            <a:r>
              <a:rPr lang="en-US" altLang="en-US" sz="1100" b="1" dirty="0"/>
              <a:t>ας για την διεξαγωγή και δημοσιοποίηση ερευνών κοινής γνώμης.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dirty="0"/>
          </a:p>
        </p:txBody>
      </p:sp>
      <p:pic>
        <p:nvPicPr>
          <p:cNvPr id="1043" name="Εικόνα 33" descr="9001">
            <a:extLst>
              <a:ext uri="{FF2B5EF4-FFF2-40B4-BE49-F238E27FC236}">
                <a16:creationId xmlns:a16="http://schemas.microsoft.com/office/drawing/2014/main" id="{73E75732-84A2-C4E0-704F-04F02EE14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975" y="7070958"/>
            <a:ext cx="936625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Εικόνα 1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712404D1-EB90-925D-EBCE-9B82C9EA6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926" y="7081387"/>
            <a:ext cx="914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Εικόνα 2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791FB8B3-7C88-233D-86B2-3ED464E29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228" y="7073220"/>
            <a:ext cx="914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Εικόνα 3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4064097F-8CDF-228A-EA1B-8D90E36AD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90" y="7076628"/>
            <a:ext cx="922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Εικόνα 44" descr="27001">
            <a:extLst>
              <a:ext uri="{FF2B5EF4-FFF2-40B4-BE49-F238E27FC236}">
                <a16:creationId xmlns:a16="http://schemas.microsoft.com/office/drawing/2014/main" id="{7870E5C4-681A-0761-B0A2-6F29D1953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066" y="7082473"/>
            <a:ext cx="8683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Εικόνα 1">
            <a:extLst>
              <a:ext uri="{FF2B5EF4-FFF2-40B4-BE49-F238E27FC236}">
                <a16:creationId xmlns:a16="http://schemas.microsoft.com/office/drawing/2014/main" id="{3E8E40CF-4C79-170A-7EAE-56ADBD9F8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1354" y="7070958"/>
            <a:ext cx="6778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90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289366"/>
            <a:ext cx="9338072" cy="1203767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 θεωρείτε προσωπικά ως το μεγαλύτερο πρόβλημα που αντιμετωπίζει ο Δήμος σας;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</a:rPr>
              <a:t>ΜΕΧΡΙ 3 ΕΠΙΛΟΓΕΣ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676060"/>
              </p:ext>
            </p:extLst>
          </p:nvPr>
        </p:nvGraphicFramePr>
        <p:xfrm>
          <a:off x="541338" y="1898248"/>
          <a:ext cx="9744075" cy="535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38388F27-0238-C1F1-B890-39AE7CD96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4" y="7377415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21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68218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Πόσο ικανοποιημένος είστε από τις πρωτοβουλίες και την απόδοση του Δημάρχου και της Δημοτικής Αρχής σε κάθε ένα από τους παρακάτω τομείς;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72475"/>
              </p:ext>
            </p:extLst>
          </p:nvPr>
        </p:nvGraphicFramePr>
        <p:xfrm>
          <a:off x="541338" y="1632031"/>
          <a:ext cx="9744075" cy="5621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AA488515-D2B1-A48D-0E9B-DF07A90DB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4" y="7377415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6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2471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 θεωρείτε το σημαντικότερο έργο της σημερινής δημοτικής αρχής; 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</a:rPr>
              <a:t>μέχρι 2 απαντήσεις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844647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F9B236BF-DCB5-2C99-97AF-7D4CCFD4E0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4" y="7377415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6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2191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Θεωρείτε ότι ο Δήμαρχος Βασίλης Νανόπουλος...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874178"/>
              </p:ext>
            </p:extLst>
          </p:nvPr>
        </p:nvGraphicFramePr>
        <p:xfrm>
          <a:off x="541338" y="1770927"/>
          <a:ext cx="9744075" cy="5482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A16A5A60-802D-3B75-15A0-AB176E3B8B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4" y="7377415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65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46005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Ανεξάρτητα από την προτίμησή σας και ποιον θα ψηφίζατε, ποιος πιστεύετε ότι θα εκλεγεί Δήμαρχος Κορινθίων το 2023;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658439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DCD0EED3-9A31-EEA6-B13B-AD741F41A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4" y="7377415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65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247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Στις ερχόμενες Δημοτικές εκλογές ποιο από τα παρακάτω στελέχη, υποψήφιους Δημάρχους θα επιλέγατε να ψηφίσετε;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573067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B48D90C8-869C-5E7E-1752-63C23BF548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24" y="7377415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65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4142</TotalTime>
  <Words>641</Words>
  <Application>Microsoft Office PowerPoint</Application>
  <PresentationFormat>Χαρτί B4 (ISO) (250x353 χιλ.)</PresentationFormat>
  <Paragraphs>76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Calibri</vt:lpstr>
      <vt:lpstr>Office Theme</vt:lpstr>
      <vt:lpstr>3_Office Theme</vt:lpstr>
      <vt:lpstr>1_Office Theme</vt:lpstr>
      <vt:lpstr>Παρουσίαση του PowerPoint</vt:lpstr>
      <vt:lpstr>Ταυτότητα Έρευνας</vt:lpstr>
      <vt:lpstr>Ταυτότητα Έρευνας</vt:lpstr>
      <vt:lpstr>Ποιο θεωρείτε προσωπικά ως το μεγαλύτερο πρόβλημα που αντιμετωπίζει ο Δήμος σας; ΜΕΧΡΙ 3 ΕΠΙΛΟΓΕΣ </vt:lpstr>
      <vt:lpstr>Πόσο ικανοποιημένος είστε από τις πρωτοβουλίες και την απόδοση του Δημάρχου και της Δημοτικής Αρχής σε κάθε ένα από τους παρακάτω τομείς; </vt:lpstr>
      <vt:lpstr>Ποιο θεωρείτε το σημαντικότερο έργο της σημερινής δημοτικής αρχής;  μέχρι 2 απαντήσεις </vt:lpstr>
      <vt:lpstr>Θεωρείτε ότι ο Δήμαρχος Βασίλης Νανόπουλος... </vt:lpstr>
      <vt:lpstr>Ανεξάρτητα από την προτίμησή σας και ποιον θα ψηφίζατε, ποιος πιστεύετε ότι θα εκλεγεί Δήμαρχος Κορινθίων το 2023; </vt:lpstr>
      <vt:lpstr>Στις ερχόμενες Δημοτικές εκλογές ποιο από τα παρακάτω στελέχη, υποψήφιους Δημάρχους θα επιλέγατε να ψηφίσετε;</vt:lpstr>
      <vt:lpstr>Στις ερχόμενες Δημοτικές εκλογές ποιο από τα παρακάτω στελέχη, υποψήφιους Δημάρχους θα επιλέγατε να ψηφίσετε; Επι των εγκύρων</vt:lpstr>
      <vt:lpstr>Από που ενημερώνεστε κυρίως για τα δρώμενα, για τις εξελίξεις στον Δήμο; </vt:lpstr>
      <vt:lpstr>Και ποιο κόμμα σκέφτεστε να ψηφίσετε  στις ερχόμενες βουλευτικές εκλογές; </vt:lpstr>
      <vt:lpstr>Και ποιο κόμμα σκέφτεστε να ψηφίσετε  στις ερχόμενες βουλευτικές εκλογές;  Επι των εγκύρων</vt:lpstr>
      <vt:lpstr>ΤΕΛΟΣ ΠΑΡΟΥΣΙΑΣΗΣ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John</cp:lastModifiedBy>
  <cp:revision>632</cp:revision>
  <dcterms:created xsi:type="dcterms:W3CDTF">2021-02-20T11:15:26Z</dcterms:created>
  <dcterms:modified xsi:type="dcterms:W3CDTF">2023-06-10T09:26:13Z</dcterms:modified>
</cp:coreProperties>
</file>